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74" r:id="rId6"/>
  </p:sldMasterIdLst>
  <p:notesMasterIdLst>
    <p:notesMasterId r:id="rId28"/>
  </p:notesMasterIdLst>
  <p:sldIdLst>
    <p:sldId id="256" r:id="rId7"/>
    <p:sldId id="333" r:id="rId8"/>
    <p:sldId id="335" r:id="rId9"/>
    <p:sldId id="337" r:id="rId10"/>
    <p:sldId id="338" r:id="rId11"/>
    <p:sldId id="342" r:id="rId12"/>
    <p:sldId id="343" r:id="rId13"/>
    <p:sldId id="344" r:id="rId14"/>
    <p:sldId id="345" r:id="rId15"/>
    <p:sldId id="334" r:id="rId16"/>
    <p:sldId id="348" r:id="rId17"/>
    <p:sldId id="350" r:id="rId18"/>
    <p:sldId id="351" r:id="rId19"/>
    <p:sldId id="347" r:id="rId20"/>
    <p:sldId id="349" r:id="rId21"/>
    <p:sldId id="353" r:id="rId22"/>
    <p:sldId id="314" r:id="rId23"/>
    <p:sldId id="354" r:id="rId24"/>
    <p:sldId id="355" r:id="rId25"/>
    <p:sldId id="331" r:id="rId26"/>
    <p:sldId id="35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  <a:srgbClr val="D0212C"/>
    <a:srgbClr val="0B3F6C"/>
    <a:srgbClr val="F3F3F4"/>
    <a:srgbClr val="163462"/>
    <a:srgbClr val="666666"/>
    <a:srgbClr val="C10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10" autoAdjust="0"/>
  </p:normalViewPr>
  <p:slideViewPr>
    <p:cSldViewPr>
      <p:cViewPr>
        <p:scale>
          <a:sx n="81" d="100"/>
          <a:sy n="81" d="100"/>
        </p:scale>
        <p:origin x="84" y="5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20-4A06-8C17-EB2818602731}"/>
              </c:ext>
            </c:extLst>
          </c:dPt>
          <c:dPt>
            <c:idx val="1"/>
            <c:invertIfNegative val="0"/>
            <c:bubble3D val="0"/>
            <c:spPr>
              <a:solidFill>
                <a:srgbClr val="D0212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420-4A06-8C17-EB2818602731}"/>
              </c:ext>
            </c:extLst>
          </c:dPt>
          <c:cat>
            <c:strRef>
              <c:f>Sheet1!$A$2:$A$3</c:f>
              <c:strCache>
                <c:ptCount val="2"/>
                <c:pt idx="0">
                  <c:v>Congruent</c:v>
                </c:pt>
                <c:pt idx="1">
                  <c:v>Incongurent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20-4A06-8C17-EB2818602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9742367"/>
        <c:axId val="1299742847"/>
      </c:barChart>
      <c:catAx>
        <c:axId val="1299742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9742847"/>
        <c:crosses val="autoZero"/>
        <c:auto val="1"/>
        <c:lblAlgn val="ctr"/>
        <c:lblOffset val="100"/>
        <c:noMultiLvlLbl val="0"/>
      </c:catAx>
      <c:valAx>
        <c:axId val="129974284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9742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20-4A06-8C17-EB2818602731}"/>
              </c:ext>
            </c:extLst>
          </c:dPt>
          <c:dPt>
            <c:idx val="1"/>
            <c:invertIfNegative val="0"/>
            <c:bubble3D val="0"/>
            <c:spPr>
              <a:solidFill>
                <a:srgbClr val="D0212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420-4A06-8C17-EB2818602731}"/>
              </c:ext>
            </c:extLst>
          </c:dPt>
          <c:cat>
            <c:strRef>
              <c:f>Sheet1!$A$2:$A$3</c:f>
              <c:strCache>
                <c:ptCount val="2"/>
                <c:pt idx="0">
                  <c:v>Congruent</c:v>
                </c:pt>
                <c:pt idx="1">
                  <c:v>Incongurent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20-4A06-8C17-EB2818602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9742367"/>
        <c:axId val="1299742847"/>
      </c:barChart>
      <c:catAx>
        <c:axId val="1299742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9742847"/>
        <c:crosses val="autoZero"/>
        <c:auto val="1"/>
        <c:lblAlgn val="ctr"/>
        <c:lblOffset val="100"/>
        <c:noMultiLvlLbl val="0"/>
      </c:catAx>
      <c:valAx>
        <c:axId val="129974284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9742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79F84-2427-4257-A1EE-DA2ED014E6C4}" type="datetimeFigureOut">
              <a:rPr lang="en-GB" smtClean="0"/>
              <a:t>03/07/2023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3FCFD-1E3E-4DE2-A4F6-C477FA0FF69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5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FCFD-1E3E-4DE2-A4F6-C477FA0FF6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45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FCFD-1E3E-4DE2-A4F6-C477FA0FF6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451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FCFD-1E3E-4DE2-A4F6-C477FA0FF6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816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FCFD-1E3E-4DE2-A4F6-C477FA0FF6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653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FCFD-1E3E-4DE2-A4F6-C477FA0FF6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053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FCFD-1E3E-4DE2-A4F6-C477FA0FF6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298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FCFD-1E3E-4DE2-A4F6-C477FA0FF6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874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65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428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FCFD-1E3E-4DE2-A4F6-C477FA0FF6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030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657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FCFD-1E3E-4DE2-A4F6-C477FA0FF6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417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3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FCFD-1E3E-4DE2-A4F6-C477FA0FF6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532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FCFD-1E3E-4DE2-A4F6-C477FA0FF6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375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FCFD-1E3E-4DE2-A4F6-C477FA0FF6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966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FCFD-1E3E-4DE2-A4F6-C477FA0FF6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310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FCFD-1E3E-4DE2-A4F6-C477FA0FF6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1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FCFD-1E3E-4DE2-A4F6-C477FA0FF6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39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FCFD-1E3E-4DE2-A4F6-C477FA0FF6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88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="1">
                <a:solidFill>
                  <a:srgbClr val="C10B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335E-1311-4F1E-BFC3-DE966747EBE4}" type="datetime1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0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3F93-BDC7-4953-A0A7-6D5D85FFFEDD}" type="datetime1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1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2E3-1E6A-4CDA-A491-3231792324F8}" type="datetime1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27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1143000"/>
            <a:ext cx="10972800" cy="562074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772816"/>
            <a:ext cx="11055019" cy="4353347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4118-091C-4DAA-9739-5EF5A914CB4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03/07/2023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>
            <a:off x="0" y="1143000"/>
            <a:ext cx="121920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1483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page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37A-B8A2-4D67-A11F-B6DB18F6A3D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03/07/2023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3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A4C2-1B4F-44F3-8A2A-94ABB859150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03/07/2023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30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23C3-8DF7-4F74-9819-CFE8167FDC2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03/07/2023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80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41AA-1B4E-4955-91AE-FE7D51B52A4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03/07/2023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44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E8F8-F516-4D3D-88D7-B1DF6337A01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03/07/2023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46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CCF1-C317-4953-B0D6-1155B1E85C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03/07/2023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25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EB3-2E54-4BC9-8062-9ADD03E1F1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03/07/2023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555C-F8A1-4729-9B50-73F10B1AAE2C}" type="datetime1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724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6644-7163-4BA6-8F7E-C40348EB0E9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03/07/2023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39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BDE7-DC3F-42B6-B6AC-772B68FB001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03/07/2023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18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C7E7-58BA-4B55-B98E-F48B2DE8E91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03/07/2023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296F-687F-4ACA-BC5E-55D1F106110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03/07/2023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4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A816-58FD-4934-8AC4-DEB889642674}" type="datetime1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5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1CF5-022C-4142-B13C-B7C9E04DB360}" type="datetime1">
              <a:rPr lang="en-GB" smtClean="0"/>
              <a:t>03/07/2023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9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DE2E-2FD3-417A-A146-5ACFFFA80880}" type="datetime1">
              <a:rPr lang="en-GB" smtClean="0"/>
              <a:t>03/07/2023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7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4755-3C4A-43CF-B175-8F9D2CED9C91}" type="datetime1">
              <a:rPr lang="en-GB" smtClean="0"/>
              <a:t>03/07/2023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4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9A77-0F16-4E13-9E97-B30E38D4FFA1}" type="datetime1">
              <a:rPr lang="en-GB" smtClean="0"/>
              <a:t>03/07/2023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9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AD79-CAEC-4C45-BD2B-EF65954F45E3}" type="datetime1">
              <a:rPr lang="en-GB" smtClean="0"/>
              <a:t>03/07/2023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41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74FD-0E56-4DAD-B47F-6DD4FCBC3116}" type="datetime1">
              <a:rPr lang="en-GB" smtClean="0"/>
              <a:t>03/07/2023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5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064F-D4CE-4371-B27B-8ECEB25301EF}" type="datetime1">
              <a:rPr lang="en-GB" smtClean="0"/>
              <a:t>03/07/2023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9" y="261718"/>
            <a:ext cx="2473907" cy="6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7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05E85-8BC4-4AF2-8C3F-927F3D2DC72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03/07/2023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A33F31-5D14-28B4-D926-4860297003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9" y="261718"/>
            <a:ext cx="2473907" cy="6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9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9F42-2C25-4FDA-AA3A-3B922F5981C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03/07/2023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93502C-ED54-33BD-7F79-4C3D6950BE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9" y="261718"/>
            <a:ext cx="2473907" cy="6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ocialneuroscience.co.uk/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8444" y="2236787"/>
            <a:ext cx="11495112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Running on autopilot or taking the wheel? </a:t>
            </a:r>
            <a:br>
              <a:rPr lang="en-GB" dirty="0"/>
            </a:br>
            <a:r>
              <a:rPr lang="en-GB" sz="4000" dirty="0"/>
              <a:t>The role of automaticity and self-control on attitudes towards organisational diversity initiatives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Zachary W Petzel</a:t>
            </a:r>
            <a:r>
              <a:rPr lang="en-GB" sz="3200" baseline="30000" dirty="0"/>
              <a:t>1</a:t>
            </a:r>
            <a:r>
              <a:rPr lang="en-GB" dirty="0"/>
              <a:t>, Lynn Farrell</a:t>
            </a:r>
            <a:r>
              <a:rPr lang="en-GB" sz="3200" baseline="30000" dirty="0"/>
              <a:t>2</a:t>
            </a:r>
            <a:r>
              <a:rPr lang="en-GB" dirty="0"/>
              <a:t>, Ioana M Latu</a:t>
            </a:r>
            <a:r>
              <a:rPr lang="en-GB" sz="3200" baseline="30000" dirty="0"/>
              <a:t>3</a:t>
            </a:r>
            <a:endParaRPr lang="en-GB" dirty="0"/>
          </a:p>
          <a:p>
            <a:r>
              <a:rPr lang="en-GB" sz="2000" baseline="30000" dirty="0"/>
              <a:t>1</a:t>
            </a:r>
            <a:r>
              <a:rPr lang="en-GB" sz="2000" dirty="0"/>
              <a:t>Newcastle University, </a:t>
            </a:r>
            <a:r>
              <a:rPr lang="en-GB" sz="2000" baseline="30000" dirty="0"/>
              <a:t>2</a:t>
            </a:r>
            <a:r>
              <a:rPr lang="en-GB" sz="2000" dirty="0"/>
              <a:t>National College of Ireland, </a:t>
            </a:r>
            <a:r>
              <a:rPr lang="en-GB" sz="2000" baseline="30000" dirty="0"/>
              <a:t>3</a:t>
            </a:r>
            <a:r>
              <a:rPr lang="en-GB" sz="2000" dirty="0"/>
              <a:t>Queen’s University Belfast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04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Experiment 1 </a:t>
            </a:r>
            <a:r>
              <a:rPr lang="en-GB" sz="3200" dirty="0"/>
              <a:t>(</a:t>
            </a:r>
            <a:r>
              <a:rPr lang="en-GB" sz="3200" i="1" dirty="0"/>
              <a:t>N </a:t>
            </a:r>
            <a:r>
              <a:rPr lang="en-GB" sz="3200" dirty="0"/>
              <a:t>= 56)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5737657" cy="490614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Manipulated motivation to participate in initiatives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External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Internal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Recruited STEM staff, postdocs, and PhD students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3 UK universities (online)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51.8% women, 48.2% 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7E8FA-C4DA-4DCD-A8FC-D1AC57001F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9828D5-ADC9-F3E3-706D-B6DDB1648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008" b="47335"/>
          <a:stretch/>
        </p:blipFill>
        <p:spPr>
          <a:xfrm>
            <a:off x="6672064" y="1196751"/>
            <a:ext cx="5412256" cy="5112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884B11-65EE-3EE2-AA84-FB8F11588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3" t="52527" r="32710" b="2967"/>
          <a:stretch/>
        </p:blipFill>
        <p:spPr>
          <a:xfrm>
            <a:off x="6672064" y="1196750"/>
            <a:ext cx="5412256" cy="5168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6671C-CA1B-5C6B-B82D-781CA677DB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69" t="52100" r="34861" b="5901"/>
          <a:stretch/>
        </p:blipFill>
        <p:spPr>
          <a:xfrm>
            <a:off x="6672063" y="1175042"/>
            <a:ext cx="5412256" cy="51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3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Experiment 1 </a:t>
            </a:r>
            <a:r>
              <a:rPr lang="en-GB" sz="3200" dirty="0"/>
              <a:t>(</a:t>
            </a:r>
            <a:r>
              <a:rPr lang="en-GB" sz="3200" i="1" dirty="0"/>
              <a:t>N </a:t>
            </a:r>
            <a:r>
              <a:rPr lang="en-GB" sz="3200" dirty="0"/>
              <a:t>= 56)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7E8FA-C4DA-4DCD-A8FC-D1AC57001F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BE6C95-BCE9-EBFC-9C6D-05FE65B24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768" y="1628800"/>
            <a:ext cx="8184232" cy="46036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0A3074-71F0-B106-221D-ED1EACE07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5154" t="12738" r="13387" b="71644"/>
          <a:stretch/>
        </p:blipFill>
        <p:spPr>
          <a:xfrm>
            <a:off x="2950344" y="2204864"/>
            <a:ext cx="6025976" cy="74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Experiment 1 </a:t>
            </a:r>
            <a:r>
              <a:rPr lang="en-GB" sz="3200" dirty="0"/>
              <a:t>(</a:t>
            </a:r>
            <a:r>
              <a:rPr lang="en-GB" sz="3200" i="1" dirty="0"/>
              <a:t>N </a:t>
            </a:r>
            <a:r>
              <a:rPr lang="en-GB" sz="3200" dirty="0"/>
              <a:t>= 56)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7E8FA-C4DA-4DCD-A8FC-D1AC57001F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ECD41-3A42-87DA-A967-A4065F6C58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4"/>
          <a:stretch/>
        </p:blipFill>
        <p:spPr>
          <a:xfrm>
            <a:off x="191344" y="1336318"/>
            <a:ext cx="6548495" cy="28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ECA2CA-934E-A34B-6FE5-6D0B286A596D}"/>
              </a:ext>
            </a:extLst>
          </p:cNvPr>
          <p:cNvSpPr txBox="1"/>
          <p:nvPr/>
        </p:nvSpPr>
        <p:spPr>
          <a:xfrm>
            <a:off x="875176" y="1264310"/>
            <a:ext cx="4802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(1,52) = 4.21, </a:t>
            </a:r>
            <a:r>
              <a:rPr lang="en-US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.045, η</a:t>
            </a:r>
            <a:r>
              <a:rPr lang="en-US" sz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.075</a:t>
            </a:r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2F5A7-AF61-EC21-CDBD-FBA823D7B6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33"/>
          <a:stretch/>
        </p:blipFill>
        <p:spPr>
          <a:xfrm>
            <a:off x="162891" y="3924695"/>
            <a:ext cx="6571831" cy="28166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17BFEB-1AB3-2F1B-1647-781CBC6DBC72}"/>
              </a:ext>
            </a:extLst>
          </p:cNvPr>
          <p:cNvSpPr txBox="1"/>
          <p:nvPr/>
        </p:nvSpPr>
        <p:spPr>
          <a:xfrm>
            <a:off x="875176" y="4072622"/>
            <a:ext cx="4802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(1,52) =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3.21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.079, η</a:t>
            </a:r>
            <a:r>
              <a:rPr lang="en-US" sz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.058</a:t>
            </a:r>
            <a:endParaRPr lang="en-GB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55E812-1DD7-8E0B-63A9-BD16E686B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618" y="1772816"/>
            <a:ext cx="4942599" cy="39057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2BE3D1-8F47-A05B-F0AD-FE802EF9BF6C}"/>
              </a:ext>
            </a:extLst>
          </p:cNvPr>
          <p:cNvCxnSpPr>
            <a:cxnSpLocks/>
          </p:cNvCxnSpPr>
          <p:nvPr/>
        </p:nvCxnSpPr>
        <p:spPr>
          <a:xfrm>
            <a:off x="7680176" y="2348880"/>
            <a:ext cx="3902224" cy="2376264"/>
          </a:xfrm>
          <a:prstGeom prst="line">
            <a:avLst/>
          </a:prstGeom>
          <a:ln>
            <a:solidFill>
              <a:schemeClr val="accent1">
                <a:alpha val="8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351332-B8F8-557F-D3F7-CBAEFEB53655}"/>
              </a:ext>
            </a:extLst>
          </p:cNvPr>
          <p:cNvCxnSpPr>
            <a:cxnSpLocks/>
          </p:cNvCxnSpPr>
          <p:nvPr/>
        </p:nvCxnSpPr>
        <p:spPr>
          <a:xfrm flipV="1">
            <a:off x="7752184" y="4072622"/>
            <a:ext cx="3830216" cy="580514"/>
          </a:xfrm>
          <a:prstGeom prst="line">
            <a:avLst/>
          </a:prstGeom>
          <a:ln>
            <a:solidFill>
              <a:schemeClr val="accent1">
                <a:alpha val="8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57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Experiment 1 </a:t>
            </a:r>
            <a:r>
              <a:rPr lang="en-GB" sz="3200" dirty="0"/>
              <a:t>(</a:t>
            </a:r>
            <a:r>
              <a:rPr lang="en-GB" sz="3200" i="1" dirty="0"/>
              <a:t>N </a:t>
            </a:r>
            <a:r>
              <a:rPr lang="en-GB" sz="3200" dirty="0"/>
              <a:t>= 56)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0850225" cy="490614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Promoting external motives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Increased cognitive control among men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Decreased positive bias towards interventions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Promoting internal motives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Increased automaticity among men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Increased positive bias towards interventions</a:t>
            </a:r>
          </a:p>
          <a:p>
            <a:pPr lvl="1"/>
            <a:endParaRPr lang="en-GB" sz="12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No significant differences in processes among women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7E8FA-C4DA-4DCD-A8FC-D1AC57001F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3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Sources of threat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0850225" cy="490614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Loss of career opportunities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Concerns of reverse-sexism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Hiring and promoting men in STEM may decrease</a:t>
            </a:r>
          </a:p>
          <a:p>
            <a:pPr marL="457200" lvl="1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Biological sex differences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Longstanding beliefs of male dominance in STEM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Influence of inaccurate gender stereotypes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7E8FA-C4DA-4DCD-A8FC-D1AC57001F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F0B95-6D71-9C6C-D30E-E68AE158C650}"/>
              </a:ext>
            </a:extLst>
          </p:cNvPr>
          <p:cNvSpPr txBox="1"/>
          <p:nvPr/>
        </p:nvSpPr>
        <p:spPr>
          <a:xfrm>
            <a:off x="0" y="6488668"/>
            <a:ext cx="1097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Cundiff et al. (2018); </a:t>
            </a:r>
            <a:r>
              <a:rPr lang="en-US" dirty="0"/>
              <a:t>Norton and Sommers (2011); Wilkins and Kaiser (2014)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7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Sources of threat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0850225" cy="490614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Loss of career opportunities </a:t>
            </a:r>
            <a:r>
              <a:rPr lang="en-GB" b="1" dirty="0">
                <a:solidFill>
                  <a:schemeClr val="tx1"/>
                </a:solidFill>
              </a:rPr>
              <a:t>(realistic threat)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Concerns of reverse-sexism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Hiring and promoting men in STEM may decrease</a:t>
            </a:r>
          </a:p>
          <a:p>
            <a:pPr marL="457200" lvl="1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Biological sex differences </a:t>
            </a:r>
            <a:r>
              <a:rPr lang="en-GB" b="1" dirty="0">
                <a:solidFill>
                  <a:schemeClr val="tx1"/>
                </a:solidFill>
              </a:rPr>
              <a:t>(symbolic threat)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Longstanding beliefs of male dominance in STEM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Influence of inaccurate gender stereotypes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7E8FA-C4DA-4DCD-A8FC-D1AC57001F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F0B95-6D71-9C6C-D30E-E68AE158C650}"/>
              </a:ext>
            </a:extLst>
          </p:cNvPr>
          <p:cNvSpPr txBox="1"/>
          <p:nvPr/>
        </p:nvSpPr>
        <p:spPr>
          <a:xfrm>
            <a:off x="0" y="6488668"/>
            <a:ext cx="1097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Cundiff et al. (2018); </a:t>
            </a:r>
            <a:r>
              <a:rPr lang="en-US" dirty="0"/>
              <a:t>Norton and Sommers (2011); Wilkins and Kaiser (2014)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7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Experiment 2 </a:t>
            </a:r>
            <a:r>
              <a:rPr lang="en-GB" sz="3200" dirty="0"/>
              <a:t>(</a:t>
            </a:r>
            <a:r>
              <a:rPr lang="en-GB" sz="3200" i="1" dirty="0"/>
              <a:t>N </a:t>
            </a:r>
            <a:r>
              <a:rPr lang="en-GB" sz="3200" dirty="0"/>
              <a:t>= 95)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5737657" cy="490614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Manipulated sources of threat via ostensible articles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Career opportunities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Biological justifications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Recruited male STEM staff, postdocs, and PhD students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1 UK university (lab)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3 UK universities (online)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7E8FA-C4DA-4DCD-A8FC-D1AC57001F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D8200-03FB-23F6-5F5E-6E4417CDE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1397857"/>
            <a:ext cx="4104456" cy="53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Experiment 2 </a:t>
            </a:r>
            <a:r>
              <a:rPr lang="en-GB" sz="3200" dirty="0"/>
              <a:t>(</a:t>
            </a:r>
            <a:r>
              <a:rPr lang="en-GB" sz="3200" i="1" dirty="0"/>
              <a:t>N </a:t>
            </a:r>
            <a:r>
              <a:rPr lang="en-GB" sz="3200" dirty="0"/>
              <a:t>= 95)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F069EC-325A-5C27-7695-7A05AC710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616228"/>
            <a:ext cx="3605352" cy="469330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76AABE8E-5A16-C7FE-2B4B-6DE5E83D4F5B}"/>
              </a:ext>
            </a:extLst>
          </p:cNvPr>
          <p:cNvSpPr/>
          <p:nvPr/>
        </p:nvSpPr>
        <p:spPr>
          <a:xfrm rot="20678005">
            <a:off x="3717125" y="2304732"/>
            <a:ext cx="2292502" cy="290205"/>
          </a:xfrm>
          <a:prstGeom prst="rightArrow">
            <a:avLst/>
          </a:prstGeom>
          <a:solidFill>
            <a:srgbClr val="D600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C3C45D-1B43-82AC-6BEA-243A3A8294D2}"/>
              </a:ext>
            </a:extLst>
          </p:cNvPr>
          <p:cNvSpPr txBox="1"/>
          <p:nvPr/>
        </p:nvSpPr>
        <p:spPr>
          <a:xfrm>
            <a:off x="5981700" y="1636838"/>
            <a:ext cx="60960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b="1" dirty="0">
                <a:solidFill>
                  <a:srgbClr val="D60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 sex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“…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differing patterns of brain growth between males and females promote… certain skills.”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“These assumptions have not been supported by brain imaging studies.”</a:t>
            </a: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0623DF7-558A-E2FE-6DF5-6A974F019747}"/>
              </a:ext>
            </a:extLst>
          </p:cNvPr>
          <p:cNvSpPr/>
          <p:nvPr/>
        </p:nvSpPr>
        <p:spPr>
          <a:xfrm rot="291385">
            <a:off x="3727821" y="3670626"/>
            <a:ext cx="2292502" cy="290205"/>
          </a:xfrm>
          <a:prstGeom prst="rightArrow">
            <a:avLst/>
          </a:prstGeom>
          <a:solidFill>
            <a:srgbClr val="D600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DE6218-DA4A-8799-B8A6-94F2F90DB6FF}"/>
              </a:ext>
            </a:extLst>
          </p:cNvPr>
          <p:cNvSpPr txBox="1"/>
          <p:nvPr/>
        </p:nvSpPr>
        <p:spPr>
          <a:xfrm>
            <a:off x="5981700" y="3549876"/>
            <a:ext cx="609600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b="1" dirty="0">
                <a:solidFill>
                  <a:srgbClr val="D60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“Men are now somewhat less likely to find employment in these fields.”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“Men remain highly likely to find employment and succeed in these academic fields.”</a:t>
            </a: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6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Experiment 2 </a:t>
            </a:r>
            <a:r>
              <a:rPr lang="en-GB" sz="3200" dirty="0"/>
              <a:t>(</a:t>
            </a:r>
            <a:r>
              <a:rPr lang="en-GB" sz="3200" i="1" dirty="0"/>
              <a:t>N </a:t>
            </a:r>
            <a:r>
              <a:rPr lang="en-GB" sz="3200" dirty="0"/>
              <a:t>= 95)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146D3-33E9-0F46-20B2-5A6D821F9C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65"/>
          <a:stretch/>
        </p:blipFill>
        <p:spPr>
          <a:xfrm>
            <a:off x="202432" y="1201202"/>
            <a:ext cx="6711638" cy="28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637D23-919B-08D9-146B-0D32184ADAC3}"/>
              </a:ext>
            </a:extLst>
          </p:cNvPr>
          <p:cNvSpPr txBox="1"/>
          <p:nvPr/>
        </p:nvSpPr>
        <p:spPr>
          <a:xfrm>
            <a:off x="933392" y="1124744"/>
            <a:ext cx="4802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(1,91) = 0.51, </a:t>
            </a:r>
            <a:r>
              <a:rPr lang="en-US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.477, η</a:t>
            </a:r>
            <a:r>
              <a:rPr lang="en-US" sz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.006</a:t>
            </a:r>
            <a:endParaRPr lang="en-GB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3FFD6-532D-58CD-B58E-B38ED5DFEA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66" b="5599"/>
          <a:stretch/>
        </p:blipFill>
        <p:spPr>
          <a:xfrm>
            <a:off x="176021" y="4018233"/>
            <a:ext cx="6705781" cy="2703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CE0997-9057-F2C9-F873-57F519516FE0}"/>
              </a:ext>
            </a:extLst>
          </p:cNvPr>
          <p:cNvSpPr txBox="1"/>
          <p:nvPr/>
        </p:nvSpPr>
        <p:spPr>
          <a:xfrm>
            <a:off x="884889" y="3941775"/>
            <a:ext cx="4802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(1,91) =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6.05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.016, η</a:t>
            </a:r>
            <a:r>
              <a:rPr lang="en-US" sz="1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.062</a:t>
            </a:r>
            <a:endParaRPr lang="en-GB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7A98B7-717E-6D9A-85D5-82BDC0076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231" y="1772816"/>
            <a:ext cx="5219769" cy="41248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E8A43C-C12F-0B30-6E35-01E410535645}"/>
              </a:ext>
            </a:extLst>
          </p:cNvPr>
          <p:cNvCxnSpPr>
            <a:cxnSpLocks/>
          </p:cNvCxnSpPr>
          <p:nvPr/>
        </p:nvCxnSpPr>
        <p:spPr>
          <a:xfrm flipV="1">
            <a:off x="7896200" y="2996952"/>
            <a:ext cx="4093368" cy="2304256"/>
          </a:xfrm>
          <a:prstGeom prst="line">
            <a:avLst/>
          </a:prstGeom>
          <a:ln>
            <a:solidFill>
              <a:schemeClr val="accent1">
                <a:alpha val="8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Experiment 2 </a:t>
            </a:r>
            <a:r>
              <a:rPr lang="en-GB" sz="3200" dirty="0"/>
              <a:t>(</a:t>
            </a:r>
            <a:r>
              <a:rPr lang="en-GB" sz="3200" i="1" dirty="0"/>
              <a:t>N </a:t>
            </a:r>
            <a:r>
              <a:rPr lang="en-GB" sz="3200" dirty="0"/>
              <a:t>= 95)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0850225" cy="490614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Threat may not affect self-control of implicit biases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Combination of threats may reduce automaticity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Realistic and symbolic threats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Promote negative bias towards interventions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Impact on women’s biases not tested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May worry success due to initiative, not merit </a:t>
            </a:r>
            <a:r>
              <a:rPr lang="en-GB" sz="2400" dirty="0">
                <a:solidFill>
                  <a:schemeClr val="tx1"/>
                </a:solidFill>
              </a:rPr>
              <a:t>(</a:t>
            </a:r>
            <a:r>
              <a:rPr lang="en-GB" sz="2400" dirty="0" err="1">
                <a:solidFill>
                  <a:schemeClr val="tx1"/>
                </a:solidFill>
              </a:rPr>
              <a:t>Ovseiko</a:t>
            </a:r>
            <a:r>
              <a:rPr lang="en-GB" sz="2400" dirty="0">
                <a:solidFill>
                  <a:schemeClr val="tx1"/>
                </a:solidFill>
              </a:rPr>
              <a:t> et al., 2017)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Reducing men’s opportunities may promote negative bias 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7E8FA-C4DA-4DCD-A8FC-D1AC57001F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4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Equality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1055019" cy="490614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Progress towards parity is slow despite equality initiatives </a:t>
            </a:r>
          </a:p>
          <a:p>
            <a:r>
              <a:rPr lang="en-GB" dirty="0">
                <a:solidFill>
                  <a:schemeClr val="tx1"/>
                </a:solidFill>
              </a:rPr>
              <a:t>Closing STEM gender gap may take over a century</a:t>
            </a:r>
          </a:p>
          <a:p>
            <a:r>
              <a:rPr lang="en-GB" dirty="0">
                <a:solidFill>
                  <a:schemeClr val="tx1"/>
                </a:solidFill>
              </a:rPr>
              <a:t>Problems current initiatives may face: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Promote ineffective motivations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Elicit backlash and threat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7E8FA-C4DA-4DCD-A8FC-D1AC57001F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F0B95-6D71-9C6C-D30E-E68AE158C650}"/>
              </a:ext>
            </a:extLst>
          </p:cNvPr>
          <p:cNvSpPr txBox="1"/>
          <p:nvPr/>
        </p:nvSpPr>
        <p:spPr>
          <a:xfrm>
            <a:off x="0" y="6488668"/>
            <a:ext cx="9768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Danbold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(2017); Dover et al. (2016); Holman et al. (2018)</a:t>
            </a:r>
          </a:p>
        </p:txBody>
      </p:sp>
    </p:spTree>
    <p:extLst>
      <p:ext uri="{BB962C8B-B14F-4D97-AF65-F5344CB8AC3E}">
        <p14:creationId xmlns:p14="http://schemas.microsoft.com/office/powerpoint/2010/main" val="348826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1080041" cy="490614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Importance of automaticity and self-control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Controlled processes = negative bias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Automatic processes = positive bias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Considerations when implementing interventions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Framing the initiative (i.e., motivations)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Sex differences in underlying processes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How initiatives may threaten participants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DF6CCE-91EE-917B-AEAE-AF51D805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3663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46FF68A-2489-09BF-56D3-4E608B285604}"/>
              </a:ext>
            </a:extLst>
          </p:cNvPr>
          <p:cNvSpPr txBox="1"/>
          <p:nvPr/>
        </p:nvSpPr>
        <p:spPr>
          <a:xfrm>
            <a:off x="119336" y="1159131"/>
            <a:ext cx="8088485" cy="5679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</a:pPr>
            <a:r>
              <a:rPr lang="en-GB" sz="10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Amodio</a:t>
            </a: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 M., Harmon-Jones, E., Devine, P. G., Curtin, J. J., Hartley, S. L., &amp; Covert, A. E. (2004). Neural signals for the detection of unintentional race bias.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 Science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(2), 88-93.</a:t>
            </a:r>
          </a:p>
          <a:p>
            <a:pPr marL="457200" indent="-457200">
              <a:lnSpc>
                <a:spcPct val="107000"/>
              </a:lnSpc>
            </a:pP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Cundiff, J. L., </a:t>
            </a:r>
            <a:r>
              <a:rPr lang="en-GB" sz="10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Ryuk</a:t>
            </a: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S., &amp; Cech, K. (2018). Identity-safe or threatening? Perceptions of women-targeted diversity initiatives.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 Processes &amp; Intergroup Relations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(5), 745-766.</a:t>
            </a:r>
          </a:p>
          <a:p>
            <a:pPr marL="457200" indent="-457200">
              <a:lnSpc>
                <a:spcPct val="107000"/>
              </a:lnSpc>
            </a:pPr>
            <a:r>
              <a:rPr lang="en-GB" sz="10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Danbold</a:t>
            </a: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F., &amp; Huo, Y. J. (2017). Men's </a:t>
            </a:r>
            <a:r>
              <a:rPr lang="en-GB" sz="10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defense</a:t>
            </a: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their prototypicality undermines the success of women in STEM initiatives.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Experimental Social Psychology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72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57-66.</a:t>
            </a:r>
          </a:p>
          <a:p>
            <a:pPr marL="457200" indent="-457200">
              <a:lnSpc>
                <a:spcPct val="107000"/>
              </a:lnSpc>
            </a:pP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Dover, T. L., Major, B., &amp; Kaiser, C. R. (2016). Members of high-status groups are threatened by pro-diversity organizational messages.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Experimental Social Psychology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62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58-67.</a:t>
            </a:r>
          </a:p>
          <a:p>
            <a:pPr marL="457200" indent="-457200">
              <a:lnSpc>
                <a:spcPct val="107000"/>
              </a:lnSpc>
            </a:pP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Ely, R. J., &amp; Thomas, D. A. (2001). Cultural diversity at work: The effects of diversity perspectives on work group processes and outcomes.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Administrative Science Quarterly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(2), 229-273.</a:t>
            </a:r>
          </a:p>
          <a:p>
            <a:pPr marL="457200" indent="-457200">
              <a:lnSpc>
                <a:spcPct val="107000"/>
              </a:lnSpc>
            </a:pP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Holman, L., Stuart-Fox, D., &amp; Hauser, C. E. (2018). The gender gap in science: How long until women are equally represented?. </a:t>
            </a:r>
            <a:r>
              <a:rPr lang="en-GB" sz="1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Biology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(4), e2004956.</a:t>
            </a:r>
          </a:p>
          <a:p>
            <a:pPr marL="457200" indent="-457200">
              <a:lnSpc>
                <a:spcPct val="107000"/>
              </a:lnSpc>
            </a:pP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Jacoby, Larry L. "A process dissociation framework: Separating automatic from intentional uses of memory."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Memory and Language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30.5 (1991): 513-541.</a:t>
            </a:r>
          </a:p>
          <a:p>
            <a:pPr marL="457200" indent="-457200">
              <a:lnSpc>
                <a:spcPct val="107000"/>
              </a:lnSpc>
            </a:pP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Legault, L., </a:t>
            </a:r>
            <a:r>
              <a:rPr lang="en-GB" sz="10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Gutsell</a:t>
            </a: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N., &amp; </a:t>
            </a:r>
            <a:r>
              <a:rPr lang="en-GB" sz="10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Inzlicht</a:t>
            </a: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(2011). Ironic effects of antiprejudice messages: How motivational interventions can reduce (but also increase) prejudice.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 Science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(12), 1472-1477.</a:t>
            </a:r>
          </a:p>
          <a:p>
            <a:pPr marL="457200" indent="-457200">
              <a:lnSpc>
                <a:spcPct val="107000"/>
              </a:lnSpc>
            </a:pP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Norton, M. I., &amp; Sommers, S. R. (2011). Whites see racism as a zero-sum game that they are now losing.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Perspectives on Psychological Science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(3), 215-218.</a:t>
            </a:r>
          </a:p>
          <a:p>
            <a:pPr marL="457200" indent="-457200">
              <a:lnSpc>
                <a:spcPct val="107000"/>
              </a:lnSpc>
            </a:pPr>
            <a:r>
              <a:rPr lang="en-GB" sz="10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Ovseiko</a:t>
            </a: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V., Chapple, A., Edmunds, L. D., &amp; </a:t>
            </a:r>
            <a:r>
              <a:rPr lang="en-GB" sz="10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Ziebland</a:t>
            </a: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(2017). Advancing gender equality through the Athena SWAN Charter for Women in Science: an exploratory study of women’s and men’s perceptions.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 Research Policy and Systems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(1), 1-13.</a:t>
            </a:r>
          </a:p>
          <a:p>
            <a:pPr marL="457200" indent="-457200">
              <a:lnSpc>
                <a:spcPct val="107000"/>
              </a:lnSpc>
            </a:pPr>
            <a:r>
              <a:rPr lang="en-GB" sz="10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Payne, B. K. (2001). Prejudice and perception: The role of automatic and controlled processes in misperceiving a weapon.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Personality and Social Psychology, 81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(2), 181–192.</a:t>
            </a:r>
          </a:p>
          <a:p>
            <a:pPr marL="457200" indent="-457200">
              <a:lnSpc>
                <a:spcPct val="107000"/>
              </a:lnSpc>
            </a:pP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Payne, B. K. (2006). Weapon bias: Split-second decisions and unintended stereotyping.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Directions in Psychological Science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(6), 287-291.</a:t>
            </a:r>
          </a:p>
          <a:p>
            <a:pPr marL="457200" indent="-457200">
              <a:lnSpc>
                <a:spcPct val="107000"/>
              </a:lnSpc>
            </a:pP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Petzel, Z. W., Noel, J. G., &amp; </a:t>
            </a:r>
            <a:r>
              <a:rPr lang="en-GB" sz="10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Casad</a:t>
            </a: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 J. (2022). Discrimination Without Intoxication: The Role of Controlled Processes in the Promotion of Racial Bias After Viewing Alcohol-Related Cues.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 Cognition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(5), 459-484.</a:t>
            </a:r>
          </a:p>
          <a:p>
            <a:pPr marL="457200" indent="-457200">
              <a:lnSpc>
                <a:spcPct val="107000"/>
              </a:lnSpc>
            </a:pP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Ryan, R. M. (2017).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Self-Determination Theory: Basic Psychological Needs in Motivation, Development, and Wellness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New York., NY: Guilford Press.</a:t>
            </a:r>
          </a:p>
          <a:p>
            <a:pPr marL="457200" indent="-457200">
              <a:lnSpc>
                <a:spcPct val="107000"/>
              </a:lnSpc>
            </a:pP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Stepanova, E. V., </a:t>
            </a:r>
            <a:r>
              <a:rPr lang="en-GB" sz="10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Bartholow</a:t>
            </a: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 D., Saults, J. S., &amp; Friedman, R. S. (2012). Alcohol-related cues promote automatic racial bias.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Experimental Social Psychology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(4), 905-911.</a:t>
            </a:r>
          </a:p>
          <a:p>
            <a:pPr marL="457200" indent="-457200">
              <a:lnSpc>
                <a:spcPct val="107000"/>
              </a:lnSpc>
            </a:pP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Stewart, B. D., Von Hippel, W., &amp; </a:t>
            </a:r>
            <a:r>
              <a:rPr lang="en-GB" sz="10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Radvansky</a:t>
            </a: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A. (2009). Age, race, and implicit prejudice: Using process dissociation to separate the underlying components.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 Science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(2), 164-168.</a:t>
            </a:r>
          </a:p>
          <a:p>
            <a:pPr marL="457200" indent="-457200">
              <a:lnSpc>
                <a:spcPct val="107000"/>
              </a:lnSpc>
            </a:pPr>
            <a:r>
              <a:rPr lang="en-GB" sz="1000" kern="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Tzanakou</a:t>
            </a: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C., &amp; Pearce, R. (2019). Moderate feminism within or against the neoliberal university? The example of Athena SWAN.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Gender, Work &amp; Organization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(8), 1191-1211.</a:t>
            </a:r>
          </a:p>
          <a:p>
            <a:pPr marL="457200" indent="-457200">
              <a:lnSpc>
                <a:spcPct val="107000"/>
              </a:lnSpc>
            </a:pPr>
            <a:r>
              <a:rPr lang="en-GB" sz="1000" kern="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Wilkins, C. L., &amp; Kaiser, C. R. (2014). Racial progress as threat to the status hierarchy: Implications for perceptions of anti-White bias.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 Science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GB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(2), 439-446.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DF6CCE-91EE-917B-AEAE-AF51D805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Thank you!</a:t>
            </a:r>
          </a:p>
        </p:txBody>
      </p:sp>
      <p:pic>
        <p:nvPicPr>
          <p:cNvPr id="2" name="Picture 1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CDD33A22-68AC-8E6F-F07C-50CF2710B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547" y="1281036"/>
            <a:ext cx="2960199" cy="2510687"/>
          </a:xfrm>
          <a:prstGeom prst="rect">
            <a:avLst/>
          </a:prstGeom>
        </p:spPr>
      </p:pic>
      <p:pic>
        <p:nvPicPr>
          <p:cNvPr id="1026" name="Picture 2" descr="file store | Brand guidelines | Queen's University Belfast">
            <a:extLst>
              <a:ext uri="{FF2B5EF4-FFF2-40B4-BE49-F238E27FC236}">
                <a16:creationId xmlns:a16="http://schemas.microsoft.com/office/drawing/2014/main" id="{AFBB0EAB-BC82-A84F-04E4-BF84D0B1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34" y="3998979"/>
            <a:ext cx="2808312" cy="10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PSRC New Horizons for research">
            <a:extLst>
              <a:ext uri="{FF2B5EF4-FFF2-40B4-BE49-F238E27FC236}">
                <a16:creationId xmlns:a16="http://schemas.microsoft.com/office/drawing/2014/main" id="{1EE1D632-1FBA-0711-12E6-E81CEA6AA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2" b="22556"/>
          <a:stretch/>
        </p:blipFill>
        <p:spPr bwMode="auto">
          <a:xfrm>
            <a:off x="8472264" y="5070334"/>
            <a:ext cx="3440652" cy="10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F4403C-FDAB-9C0C-A5B1-DF7169EE36DB}"/>
              </a:ext>
            </a:extLst>
          </p:cNvPr>
          <p:cNvSpPr txBox="1"/>
          <p:nvPr/>
        </p:nvSpPr>
        <p:spPr>
          <a:xfrm flipH="1">
            <a:off x="8544272" y="6200303"/>
            <a:ext cx="344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/>
              </a:rPr>
              <a:t>https://socialneuroscience.co.uk/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249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Automaticity versus self-control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6457737" cy="490614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Automatic processes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Relatively unconscious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Spreading activation due to prime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Quick responses (e.g., heuristics)</a:t>
            </a:r>
          </a:p>
          <a:p>
            <a:pPr lvl="1"/>
            <a:endParaRPr lang="en-GB" sz="12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Controlled processes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Requires conscious effort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Verify automatic processes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Longer reaction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7E8FA-C4DA-4DCD-A8FC-D1AC57001F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F0B95-6D71-9C6C-D30E-E68AE158C650}"/>
              </a:ext>
            </a:extLst>
          </p:cNvPr>
          <p:cNvSpPr txBox="1"/>
          <p:nvPr/>
        </p:nvSpPr>
        <p:spPr>
          <a:xfrm>
            <a:off x="0" y="6488668"/>
            <a:ext cx="9768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Jacoby (1991); Payne (2001; 2006); Petzel et al. (2022); </a:t>
            </a:r>
            <a:r>
              <a:rPr lang="en-GB" dirty="0"/>
              <a:t>Stepanova et al. (2012)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67C3AB-3FEA-7B37-9E2E-A756CFFBD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71" y="1340768"/>
            <a:ext cx="3816424" cy="25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7785CD-DAB5-740E-F701-F777E79CB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313" y="4220759"/>
            <a:ext cx="3603186" cy="25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9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Automaticity versus self-control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7E8FA-C4DA-4DCD-A8FC-D1AC57001F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F0B95-6D71-9C6C-D30E-E68AE158C650}"/>
              </a:ext>
            </a:extLst>
          </p:cNvPr>
          <p:cNvSpPr txBox="1"/>
          <p:nvPr/>
        </p:nvSpPr>
        <p:spPr>
          <a:xfrm>
            <a:off x="0" y="6488668"/>
            <a:ext cx="9768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Amodio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(2004); Petzel et al. (2022); </a:t>
            </a:r>
            <a:r>
              <a:rPr lang="en-GB" dirty="0"/>
              <a:t>Stewart et al. (2009)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DE51C7-BFE9-0C4C-3F30-6DCB196F6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3" y="1293289"/>
            <a:ext cx="6051437" cy="2376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FAF26C-F39A-E2A2-1FB2-1EF7BF3B7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16" y="3831636"/>
            <a:ext cx="5403365" cy="25247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8EFD55-7945-6CD7-6E6D-5E05D3E55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152" y="4077072"/>
            <a:ext cx="3745478" cy="2088232"/>
          </a:xfrm>
          <a:prstGeom prst="rect">
            <a:avLst/>
          </a:prstGeom>
        </p:spPr>
      </p:pic>
      <p:pic>
        <p:nvPicPr>
          <p:cNvPr id="2052" name="Picture 4" descr="Test your 'unconscious bias': How do you judge other people? | ITV News">
            <a:extLst>
              <a:ext uri="{FF2B5EF4-FFF2-40B4-BE49-F238E27FC236}">
                <a16:creationId xmlns:a16="http://schemas.microsoft.com/office/drawing/2014/main" id="{E2FC8033-DB89-BBEC-EE54-D31A0C30A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8" r="18940" b="8764"/>
          <a:stretch/>
        </p:blipFill>
        <p:spPr bwMode="auto">
          <a:xfrm>
            <a:off x="7824192" y="1380946"/>
            <a:ext cx="2833718" cy="226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Automaticity versus self-control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0972800" cy="490614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Responding appropriately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Correct responses to congruent pairings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Control + Strength of automatic bias if control fails</a:t>
            </a:r>
          </a:p>
          <a:p>
            <a:pPr lvl="2"/>
            <a:r>
              <a:rPr lang="en-GB" i="1" dirty="0">
                <a:solidFill>
                  <a:schemeClr val="tx1"/>
                </a:solidFill>
              </a:rPr>
              <a:t>C + A(1 – C)</a:t>
            </a:r>
          </a:p>
          <a:p>
            <a:endParaRPr lang="en-GB" sz="1200" i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Responding inappropriately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Incorrect responses to incongruent pairings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Strength of automatic bias if control fails</a:t>
            </a:r>
          </a:p>
          <a:p>
            <a:pPr lvl="2"/>
            <a:r>
              <a:rPr lang="en-GB" i="1" dirty="0">
                <a:solidFill>
                  <a:schemeClr val="tx1"/>
                </a:solidFill>
              </a:rPr>
              <a:t>A(1 – 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7E8FA-C4DA-4DCD-A8FC-D1AC57001F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F0B95-6D71-9C6C-D30E-E68AE158C650}"/>
              </a:ext>
            </a:extLst>
          </p:cNvPr>
          <p:cNvSpPr txBox="1"/>
          <p:nvPr/>
        </p:nvSpPr>
        <p:spPr>
          <a:xfrm>
            <a:off x="0" y="6488668"/>
            <a:ext cx="9768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Jacoby (1991); Payne (2001; 2008); </a:t>
            </a:r>
            <a:r>
              <a:rPr lang="en-GB" dirty="0"/>
              <a:t>Stepanova et al. (2012); Stewart et al. (2009)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7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Automaticity versus self-control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0972800" cy="490614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Controlled processes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Probability of congruent (correct) minus incongruent (error) trials</a:t>
            </a:r>
          </a:p>
          <a:p>
            <a:pPr lvl="2"/>
            <a:r>
              <a:rPr lang="en-GB" i="1" dirty="0">
                <a:solidFill>
                  <a:schemeClr val="tx1"/>
                </a:solidFill>
              </a:rPr>
              <a:t>C = P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dirty="0" err="1">
                <a:solidFill>
                  <a:schemeClr val="tx1"/>
                </a:solidFill>
              </a:rPr>
              <a:t>congruent|correct</a:t>
            </a:r>
            <a:r>
              <a:rPr lang="en-GB" dirty="0">
                <a:solidFill>
                  <a:schemeClr val="tx1"/>
                </a:solidFill>
              </a:rPr>
              <a:t>) – </a:t>
            </a:r>
            <a:r>
              <a:rPr lang="en-GB" i="1" dirty="0">
                <a:solidFill>
                  <a:schemeClr val="tx1"/>
                </a:solidFill>
              </a:rPr>
              <a:t>P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dirty="0" err="1">
                <a:solidFill>
                  <a:schemeClr val="tx1"/>
                </a:solidFill>
              </a:rPr>
              <a:t>incongruent|error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pPr lvl="2"/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Automatic processes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Probably of incongruent trials (error) divided by inverse of </a:t>
            </a:r>
            <a:r>
              <a:rPr lang="en-GB" i="1" dirty="0">
                <a:solidFill>
                  <a:schemeClr val="tx1"/>
                </a:solidFill>
              </a:rPr>
              <a:t>C</a:t>
            </a:r>
          </a:p>
          <a:p>
            <a:pPr lvl="2"/>
            <a:r>
              <a:rPr lang="en-GB" i="1" dirty="0">
                <a:solidFill>
                  <a:schemeClr val="tx1"/>
                </a:solidFill>
              </a:rPr>
              <a:t>A</a:t>
            </a:r>
            <a:r>
              <a:rPr lang="en-GB" dirty="0">
                <a:solidFill>
                  <a:schemeClr val="tx1"/>
                </a:solidFill>
              </a:rPr>
              <a:t> = </a:t>
            </a:r>
            <a:r>
              <a:rPr lang="en-GB" i="1" dirty="0">
                <a:solidFill>
                  <a:schemeClr val="tx1"/>
                </a:solidFill>
              </a:rPr>
              <a:t>P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dirty="0" err="1">
                <a:solidFill>
                  <a:schemeClr val="tx1"/>
                </a:solidFill>
              </a:rPr>
              <a:t>incongruent|error</a:t>
            </a:r>
            <a:r>
              <a:rPr lang="en-GB" dirty="0">
                <a:solidFill>
                  <a:schemeClr val="tx1"/>
                </a:solidFill>
              </a:rPr>
              <a:t>)/(1 – </a:t>
            </a:r>
            <a:r>
              <a:rPr lang="en-GB" i="1" dirty="0">
                <a:solidFill>
                  <a:schemeClr val="tx1"/>
                </a:solidFill>
              </a:rPr>
              <a:t>C</a:t>
            </a:r>
            <a:r>
              <a:rPr lang="en-GB" dirty="0">
                <a:solidFill>
                  <a:schemeClr val="tx1"/>
                </a:solidFill>
              </a:rPr>
              <a:t>)</a:t>
            </a:r>
            <a:endParaRPr lang="en-GB" i="1" dirty="0">
              <a:solidFill>
                <a:schemeClr val="tx1"/>
              </a:solidFill>
            </a:endParaRPr>
          </a:p>
          <a:p>
            <a:pPr lvl="1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7E8FA-C4DA-4DCD-A8FC-D1AC57001F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F0B95-6D71-9C6C-D30E-E68AE158C650}"/>
              </a:ext>
            </a:extLst>
          </p:cNvPr>
          <p:cNvSpPr txBox="1"/>
          <p:nvPr/>
        </p:nvSpPr>
        <p:spPr>
          <a:xfrm>
            <a:off x="0" y="6488668"/>
            <a:ext cx="9768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Jacoby (1991); Payne (2001; 2008); </a:t>
            </a:r>
            <a:r>
              <a:rPr lang="en-GB" dirty="0"/>
              <a:t>Stepanova et al. (2012); Stewart et al. (2009)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09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Automaticity versus self-control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7E8FA-C4DA-4DCD-A8FC-D1AC57001F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Science Clipart - science-professor-standing-holding-test-tube-clipart -  Classroom Clipart">
            <a:extLst>
              <a:ext uri="{FF2B5EF4-FFF2-40B4-BE49-F238E27FC236}">
                <a16:creationId xmlns:a16="http://schemas.microsoft.com/office/drawing/2014/main" id="{C5CE60A7-1EF1-A881-FA1C-F7902CB32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0" b="1097"/>
          <a:stretch/>
        </p:blipFill>
        <p:spPr bwMode="auto">
          <a:xfrm>
            <a:off x="0" y="3578193"/>
            <a:ext cx="2034999" cy="3253931"/>
          </a:xfrm>
          <a:prstGeom prst="flowChartManualOperat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8B9C6D-0866-FF7C-FC98-F354D30963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74" r="13560" b="41147"/>
          <a:stretch/>
        </p:blipFill>
        <p:spPr>
          <a:xfrm>
            <a:off x="2639616" y="1726010"/>
            <a:ext cx="4171967" cy="18773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2399DE-B69F-E9C2-A1E6-2BB94E2999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15154" t="12738" r="13387" b="71644"/>
          <a:stretch/>
        </p:blipFill>
        <p:spPr>
          <a:xfrm>
            <a:off x="2711624" y="2132855"/>
            <a:ext cx="4099959" cy="5040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8C409AC-6B4F-AC33-E3DA-D4EC376F56B8}"/>
              </a:ext>
            </a:extLst>
          </p:cNvPr>
          <p:cNvSpPr txBox="1"/>
          <p:nvPr/>
        </p:nvSpPr>
        <p:spPr>
          <a:xfrm>
            <a:off x="7862442" y="1529575"/>
            <a:ext cx="3658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Controlled estimate = .80</a:t>
            </a:r>
          </a:p>
          <a:p>
            <a:pPr algn="ctr"/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100% correct - 20% error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932A6D-A541-9706-E3CD-088F3488F38F}"/>
              </a:ext>
            </a:extLst>
          </p:cNvPr>
          <p:cNvSpPr txBox="1"/>
          <p:nvPr/>
        </p:nvSpPr>
        <p:spPr>
          <a:xfrm>
            <a:off x="7862442" y="2592464"/>
            <a:ext cx="3751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Automatic estimate = 1.00</a:t>
            </a:r>
          </a:p>
          <a:p>
            <a:pPr algn="ctr"/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20% error/(1 - .80)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D45E8A66-03BA-4C85-FA70-7142A956D3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010594"/>
              </p:ext>
            </p:extLst>
          </p:nvPr>
        </p:nvGraphicFramePr>
        <p:xfrm>
          <a:off x="2261551" y="3602504"/>
          <a:ext cx="4928096" cy="3285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Right Brace 25">
            <a:extLst>
              <a:ext uri="{FF2B5EF4-FFF2-40B4-BE49-F238E27FC236}">
                <a16:creationId xmlns:a16="http://schemas.microsoft.com/office/drawing/2014/main" id="{FDB4360C-6679-0C33-8F09-64FA3627C2C7}"/>
              </a:ext>
            </a:extLst>
          </p:cNvPr>
          <p:cNvSpPr/>
          <p:nvPr/>
        </p:nvSpPr>
        <p:spPr>
          <a:xfrm>
            <a:off x="6384032" y="3729203"/>
            <a:ext cx="690820" cy="562074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D021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940AA-C7D1-D840-AB67-DC6DFA8C903B}"/>
              </a:ext>
            </a:extLst>
          </p:cNvPr>
          <p:cNvSpPr txBox="1"/>
          <p:nvPr/>
        </p:nvSpPr>
        <p:spPr>
          <a:xfrm>
            <a:off x="6993141" y="3768909"/>
            <a:ext cx="5198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automatic tendencies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9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person holding a test tube&#10;&#10;Description automatically generated">
            <a:extLst>
              <a:ext uri="{FF2B5EF4-FFF2-40B4-BE49-F238E27FC236}">
                <a16:creationId xmlns:a16="http://schemas.microsoft.com/office/drawing/2014/main" id="{3350C2A5-DE11-0C58-39FC-5477DB69DE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56" t="106" r="11456" b="-106"/>
          <a:stretch/>
        </p:blipFill>
        <p:spPr>
          <a:xfrm>
            <a:off x="-287379" y="3573016"/>
            <a:ext cx="2278923" cy="3289784"/>
          </a:xfrm>
          <a:prstGeom prst="flowChartManualOperation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Automaticity versus self-control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7E8FA-C4DA-4DCD-A8FC-D1AC57001F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8B9C6D-0866-FF7C-FC98-F354D30963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74" r="13560" b="41147"/>
          <a:stretch/>
        </p:blipFill>
        <p:spPr>
          <a:xfrm>
            <a:off x="2639616" y="1726010"/>
            <a:ext cx="4171967" cy="18773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2399DE-B69F-E9C2-A1E6-2BB94E2999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15154" t="12738" r="13387" b="71644"/>
          <a:stretch/>
        </p:blipFill>
        <p:spPr>
          <a:xfrm>
            <a:off x="2711624" y="2132855"/>
            <a:ext cx="4099959" cy="5040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8C409AC-6B4F-AC33-E3DA-D4EC376F56B8}"/>
              </a:ext>
            </a:extLst>
          </p:cNvPr>
          <p:cNvSpPr txBox="1"/>
          <p:nvPr/>
        </p:nvSpPr>
        <p:spPr>
          <a:xfrm>
            <a:off x="7862442" y="1529575"/>
            <a:ext cx="3658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Controlled estimate = .65</a:t>
            </a:r>
          </a:p>
          <a:p>
            <a:pPr algn="ctr"/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75% correct - 10% error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932A6D-A541-9706-E3CD-088F3488F38F}"/>
              </a:ext>
            </a:extLst>
          </p:cNvPr>
          <p:cNvSpPr txBox="1"/>
          <p:nvPr/>
        </p:nvSpPr>
        <p:spPr>
          <a:xfrm>
            <a:off x="7948203" y="2592464"/>
            <a:ext cx="3579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Automatic estimate = .29</a:t>
            </a:r>
          </a:p>
          <a:p>
            <a:pPr algn="ctr"/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10% error/(1 - .65)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D45E8A66-03BA-4C85-FA70-7142A956D3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612414"/>
              </p:ext>
            </p:extLst>
          </p:nvPr>
        </p:nvGraphicFramePr>
        <p:xfrm>
          <a:off x="2261551" y="3602504"/>
          <a:ext cx="4928096" cy="3285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5741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The role of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0850225" cy="490614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Equality interventions seen as “box-ticking” exercise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Externally motivated (e.g., fear of consequences)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May elicit backlash against intervention targets</a:t>
            </a:r>
          </a:p>
          <a:p>
            <a:pPr lvl="1"/>
            <a:r>
              <a:rPr lang="en-GB" dirty="0" err="1">
                <a:solidFill>
                  <a:schemeClr val="tx1"/>
                </a:solidFill>
              </a:rPr>
              <a:t>Behavior</a:t>
            </a:r>
            <a:r>
              <a:rPr lang="en-GB" dirty="0">
                <a:solidFill>
                  <a:schemeClr val="tx1"/>
                </a:solidFill>
              </a:rPr>
              <a:t> change requires use of self-control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Promoting internal motivations to participate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Employees feel more valued by organization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Leads to knowledge sharing and self-efficacy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Actions become more spontaneous (i.e., automaticity)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pPr lvl="1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7E8FA-C4DA-4DCD-A8FC-D1AC57001F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F0B95-6D71-9C6C-D30E-E68AE158C650}"/>
              </a:ext>
            </a:extLst>
          </p:cNvPr>
          <p:cNvSpPr txBox="1"/>
          <p:nvPr/>
        </p:nvSpPr>
        <p:spPr>
          <a:xfrm>
            <a:off x="0" y="6488668"/>
            <a:ext cx="1097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Ely &amp; Thomas (2001);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Legault et al. (2011),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Ovseiko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 (2017), Ryan &amp; Deci (2017);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Tzanakou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 (2019)</a:t>
            </a:r>
          </a:p>
        </p:txBody>
      </p:sp>
    </p:spTree>
    <p:extLst>
      <p:ext uri="{BB962C8B-B14F-4D97-AF65-F5344CB8AC3E}">
        <p14:creationId xmlns:p14="http://schemas.microsoft.com/office/powerpoint/2010/main" val="316359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1eba96-bbd9-4b81-80e6-ca0e0e80cef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253369D04DE4086C9895F5DF36E6E" ma:contentTypeVersion="6" ma:contentTypeDescription="Create a new document." ma:contentTypeScope="" ma:versionID="8c62dd90e7e8d061c71a5de819d20a73">
  <xsd:schema xmlns:xsd="http://www.w3.org/2001/XMLSchema" xmlns:xs="http://www.w3.org/2001/XMLSchema" xmlns:p="http://schemas.microsoft.com/office/2006/metadata/properties" xmlns:ns3="0955c52f-af34-4beb-bf69-f19cbcc9ed1a" xmlns:ns4="4c1eba96-bbd9-4b81-80e6-ca0e0e80cef7" targetNamespace="http://schemas.microsoft.com/office/2006/metadata/properties" ma:root="true" ma:fieldsID="a17f88ab809d8ab55d4b89f89a6397df" ns3:_="" ns4:_="">
    <xsd:import namespace="0955c52f-af34-4beb-bf69-f19cbcc9ed1a"/>
    <xsd:import namespace="4c1eba96-bbd9-4b81-80e6-ca0e0e80cef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5c52f-af34-4beb-bf69-f19cbcc9ed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eba96-bbd9-4b81-80e6-ca0e0e80ce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F5744F-FB08-46A4-A2A0-3CF39A1D56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892BAF-FBD7-4504-A228-CD88AD04D66C}">
  <ds:schemaRefs>
    <ds:schemaRef ds:uri="0955c52f-af34-4beb-bf69-f19cbcc9ed1a"/>
    <ds:schemaRef ds:uri="4c1eba96-bbd9-4b81-80e6-ca0e0e80cef7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4183C6-48BD-42D8-A2F6-36180C9837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55c52f-af34-4beb-bf69-f19cbcc9ed1a"/>
    <ds:schemaRef ds:uri="4c1eba96-bbd9-4b81-80e6-ca0e0e80ce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1745</Words>
  <Application>Microsoft Office PowerPoint</Application>
  <PresentationFormat>Widescreen</PresentationFormat>
  <Paragraphs>204</Paragraphs>
  <Slides>21</Slides>
  <Notes>20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Custom Design</vt:lpstr>
      <vt:lpstr>1_Office Theme</vt:lpstr>
      <vt:lpstr>1_Custom Design</vt:lpstr>
      <vt:lpstr>Running on autopilot or taking the wheel?  The role of automaticity and self-control on attitudes towards organisational diversity initiatives </vt:lpstr>
      <vt:lpstr>Equality initiatives</vt:lpstr>
      <vt:lpstr>Automaticity versus self-control</vt:lpstr>
      <vt:lpstr>Automaticity versus self-control</vt:lpstr>
      <vt:lpstr>Automaticity versus self-control</vt:lpstr>
      <vt:lpstr>Automaticity versus self-control</vt:lpstr>
      <vt:lpstr>Automaticity versus self-control</vt:lpstr>
      <vt:lpstr>Automaticity versus self-control</vt:lpstr>
      <vt:lpstr>The role of motivation</vt:lpstr>
      <vt:lpstr>Experiment 1 (N = 56)</vt:lpstr>
      <vt:lpstr>Experiment 1 (N = 56)</vt:lpstr>
      <vt:lpstr>Experiment 1 (N = 56)</vt:lpstr>
      <vt:lpstr>Experiment 1 (N = 56)</vt:lpstr>
      <vt:lpstr>Sources of threat</vt:lpstr>
      <vt:lpstr>Sources of threat</vt:lpstr>
      <vt:lpstr>Experiment 2 (N = 95)</vt:lpstr>
      <vt:lpstr>Experiment 2 (N = 95)</vt:lpstr>
      <vt:lpstr>Experiment 2 (N = 95)</vt:lpstr>
      <vt:lpstr>Experiment 2 (N = 95)</vt:lpstr>
      <vt:lpstr>Implications</vt:lpstr>
      <vt:lpstr>Thank you!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Pickard</dc:creator>
  <cp:lastModifiedBy>Psychology Research Participation</cp:lastModifiedBy>
  <cp:revision>338</cp:revision>
  <cp:lastPrinted>2014-02-06T10:14:02Z</cp:lastPrinted>
  <dcterms:created xsi:type="dcterms:W3CDTF">2014-02-06T08:38:00Z</dcterms:created>
  <dcterms:modified xsi:type="dcterms:W3CDTF">2023-07-03T10:54:08Z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0x010100FCB253369D04DE4086C9895F5DF36E6E</vt:lpwstr>
  </property>
  <property fmtid="{D5CDD505-2E9C-101B-9397-08002B2CF9AE}" pid="3" name="Order">
    <vt:r8>19700</vt:r8>
  </property>
</Properties>
</file>