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4" r:id="rId6"/>
  </p:sldMasterIdLst>
  <p:notesMasterIdLst>
    <p:notesMasterId r:id="rId30"/>
  </p:notesMasterIdLst>
  <p:sldIdLst>
    <p:sldId id="256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0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C"/>
    <a:srgbClr val="0B3F6C"/>
    <a:srgbClr val="F3F3F4"/>
    <a:srgbClr val="163462"/>
    <a:srgbClr val="666666"/>
    <a:srgbClr val="C10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68" autoAdjust="0"/>
  </p:normalViewPr>
  <p:slideViewPr>
    <p:cSldViewPr>
      <p:cViewPr varScale="1">
        <p:scale>
          <a:sx n="113" d="100"/>
          <a:sy n="113" d="100"/>
        </p:scale>
        <p:origin x="209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chP\My%20Drive\Conferences\Heidelberg%202024\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4706471466435"/>
          <c:y val="0.13905600588972281"/>
          <c:w val="0.73133054903914274"/>
          <c:h val="0.68109685164168388"/>
        </c:manualLayout>
      </c:layout>
      <c:barChart>
        <c:barDir val="col"/>
        <c:grouping val="clustered"/>
        <c:varyColors val="0"/>
        <c:ser>
          <c:idx val="0"/>
          <c:order val="0"/>
          <c:tx>
            <c:v>Meritocracy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('Exp 1 - trust '!$W$3,'Exp 1 - trust '!$W$6)</c:f>
                <c:numCache>
                  <c:formatCode>General</c:formatCode>
                  <c:ptCount val="2"/>
                  <c:pt idx="0">
                    <c:v>0.1279439009878939</c:v>
                  </c:pt>
                  <c:pt idx="1">
                    <c:v>0.13392664460951612</c:v>
                  </c:pt>
                </c:numCache>
                <c:extLst/>
              </c:numRef>
            </c:plus>
            <c:minus>
              <c:numRef>
                <c:f>('Exp 1 - trust '!$W$3,'Exp 1 - trust '!$W$6)</c:f>
                <c:numCache>
                  <c:formatCode>General</c:formatCode>
                  <c:ptCount val="2"/>
                  <c:pt idx="0">
                    <c:v>0.1279439009878939</c:v>
                  </c:pt>
                  <c:pt idx="1">
                    <c:v>0.13392664460951612</c:v>
                  </c:pt>
                </c:numCache>
                <c:extLst/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Lit>
              <c:ptCount val="71"/>
              <c:pt idx="0">
                <c:v>Neutral</c:v>
              </c:pt>
              <c:pt idx="1">
                <c:v>Alcohol</c:v>
              </c:pt>
              <c:pt idx="2">
                <c:v> </c:v>
              </c:pt>
              <c:pt idx="3">
                <c:v>Neutral</c:v>
              </c:pt>
              <c:pt idx="4">
                <c:v>Alcohol</c:v>
              </c:pt>
              <c:pt idx="5">
                <c:v> </c:v>
              </c:pt>
              <c:pt idx="6">
                <c:v>Neutral</c:v>
              </c:pt>
              <c:pt idx="7">
                <c:v>Alcohol</c:v>
              </c:pt>
              <c:pt idx="8">
                <c:v> </c:v>
              </c:pt>
              <c:pt idx="9">
                <c:v>Neutral</c:v>
              </c:pt>
              <c:pt idx="10">
                <c:v>Alcohol</c:v>
              </c:pt>
              <c:pt idx="11">
                <c:v> </c:v>
              </c:pt>
              <c:pt idx="12">
                <c:v>Neutral</c:v>
              </c:pt>
              <c:pt idx="13">
                <c:v>Alcohol</c:v>
              </c:pt>
              <c:pt idx="14">
                <c:v> </c:v>
              </c:pt>
              <c:pt idx="15">
                <c:v>Neutral</c:v>
              </c:pt>
              <c:pt idx="16">
                <c:v>Alcohol</c:v>
              </c:pt>
              <c:pt idx="17">
                <c:v> </c:v>
              </c:pt>
              <c:pt idx="18">
                <c:v>Neutral</c:v>
              </c:pt>
              <c:pt idx="19">
                <c:v>Alcohol</c:v>
              </c:pt>
              <c:pt idx="20">
                <c:v> </c:v>
              </c:pt>
              <c:pt idx="21">
                <c:v>Neutral</c:v>
              </c:pt>
              <c:pt idx="22">
                <c:v>Alcohol</c:v>
              </c:pt>
              <c:pt idx="23">
                <c:v> </c:v>
              </c:pt>
              <c:pt idx="24">
                <c:v>Neutral</c:v>
              </c:pt>
              <c:pt idx="25">
                <c:v>Alcohol</c:v>
              </c:pt>
              <c:pt idx="26">
                <c:v> </c:v>
              </c:pt>
              <c:pt idx="27">
                <c:v>Neutral</c:v>
              </c:pt>
              <c:pt idx="28">
                <c:v>Alcohol</c:v>
              </c:pt>
              <c:pt idx="29">
                <c:v> </c:v>
              </c:pt>
              <c:pt idx="30">
                <c:v>Neutral</c:v>
              </c:pt>
              <c:pt idx="31">
                <c:v>Alcohol</c:v>
              </c:pt>
              <c:pt idx="32">
                <c:v> </c:v>
              </c:pt>
              <c:pt idx="33">
                <c:v>Neutral</c:v>
              </c:pt>
              <c:pt idx="34">
                <c:v>Alcohol</c:v>
              </c:pt>
              <c:pt idx="35">
                <c:v> </c:v>
              </c:pt>
              <c:pt idx="36">
                <c:v>Neutral</c:v>
              </c:pt>
              <c:pt idx="37">
                <c:v>Alcohol</c:v>
              </c:pt>
              <c:pt idx="38">
                <c:v> </c:v>
              </c:pt>
              <c:pt idx="39">
                <c:v>Neutral</c:v>
              </c:pt>
              <c:pt idx="40">
                <c:v>Alcohol</c:v>
              </c:pt>
              <c:pt idx="41">
                <c:v> </c:v>
              </c:pt>
              <c:pt idx="42">
                <c:v>Neutral</c:v>
              </c:pt>
              <c:pt idx="43">
                <c:v>Alcohol</c:v>
              </c:pt>
              <c:pt idx="44">
                <c:v> </c:v>
              </c:pt>
              <c:pt idx="45">
                <c:v>Neutral</c:v>
              </c:pt>
              <c:pt idx="46">
                <c:v>Alcohol</c:v>
              </c:pt>
              <c:pt idx="47">
                <c:v> </c:v>
              </c:pt>
              <c:pt idx="48">
                <c:v>Neutral</c:v>
              </c:pt>
              <c:pt idx="49">
                <c:v>Alcohol</c:v>
              </c:pt>
              <c:pt idx="50">
                <c:v> </c:v>
              </c:pt>
              <c:pt idx="51">
                <c:v>Neutral</c:v>
              </c:pt>
              <c:pt idx="52">
                <c:v>Alcohol</c:v>
              </c:pt>
              <c:pt idx="53">
                <c:v> </c:v>
              </c:pt>
              <c:pt idx="54">
                <c:v>Neutral</c:v>
              </c:pt>
              <c:pt idx="55">
                <c:v>Alcohol</c:v>
              </c:pt>
              <c:pt idx="56">
                <c:v> </c:v>
              </c:pt>
              <c:pt idx="57">
                <c:v>Neutral</c:v>
              </c:pt>
              <c:pt idx="58">
                <c:v>Alcohol</c:v>
              </c:pt>
              <c:pt idx="59">
                <c:v> </c:v>
              </c:pt>
              <c:pt idx="60">
                <c:v>Neutral</c:v>
              </c:pt>
              <c:pt idx="61">
                <c:v>Alcohol</c:v>
              </c:pt>
              <c:pt idx="62">
                <c:v> </c:v>
              </c:pt>
              <c:pt idx="63">
                <c:v>Neutral</c:v>
              </c:pt>
              <c:pt idx="64">
                <c:v>Alcohol</c:v>
              </c:pt>
              <c:pt idx="65">
                <c:v> </c:v>
              </c:pt>
              <c:pt idx="66">
                <c:v>Neutral</c:v>
              </c:pt>
              <c:pt idx="67">
                <c:v>Alcohol</c:v>
              </c:pt>
              <c:pt idx="68">
                <c:v> </c:v>
              </c:pt>
              <c:pt idx="69">
                <c:v>Neutral</c:v>
              </c:pt>
              <c:pt idx="70">
                <c:v>Alcohol</c:v>
              </c:pt>
            </c:strLit>
          </c:cat>
          <c:val>
            <c:numRef>
              <c:f>('Exp 1 - trust '!$S$3,'Exp 1 - trust '!$S$6)</c:f>
              <c:numCache>
                <c:formatCode>General</c:formatCode>
                <c:ptCount val="2"/>
                <c:pt idx="0">
                  <c:v>3.9062999999999999</c:v>
                </c:pt>
                <c:pt idx="1">
                  <c:v>3.7757999999999998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C10-432B-9F12-ED9FE8BCA7F2}"/>
            </c:ext>
          </c:extLst>
        </c:ser>
        <c:ser>
          <c:idx val="1"/>
          <c:order val="1"/>
          <c:tx>
            <c:v>Affirmative Action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('Exp 1 - trust '!$W$4,'Exp 1 - trust '!$W$7)</c:f>
                <c:numCache>
                  <c:formatCode>General</c:formatCode>
                  <c:ptCount val="2"/>
                  <c:pt idx="0">
                    <c:v>0.13503265422279018</c:v>
                  </c:pt>
                  <c:pt idx="1">
                    <c:v>0.11697582657276226</c:v>
                  </c:pt>
                </c:numCache>
                <c:extLst/>
              </c:numRef>
            </c:plus>
            <c:minus>
              <c:numRef>
                <c:f>('Exp 1 - trust '!$W$4,'Exp 1 - trust '!$W$7)</c:f>
                <c:numCache>
                  <c:formatCode>General</c:formatCode>
                  <c:ptCount val="2"/>
                  <c:pt idx="0">
                    <c:v>0.13503265422279018</c:v>
                  </c:pt>
                  <c:pt idx="1">
                    <c:v>0.11697582657276226</c:v>
                  </c:pt>
                </c:numCache>
                <c:extLst/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Lit>
              <c:ptCount val="71"/>
              <c:pt idx="0">
                <c:v>Neutral</c:v>
              </c:pt>
              <c:pt idx="1">
                <c:v>Alcohol</c:v>
              </c:pt>
              <c:pt idx="2">
                <c:v> </c:v>
              </c:pt>
              <c:pt idx="3">
                <c:v>Neutral</c:v>
              </c:pt>
              <c:pt idx="4">
                <c:v>Alcohol</c:v>
              </c:pt>
              <c:pt idx="5">
                <c:v> </c:v>
              </c:pt>
              <c:pt idx="6">
                <c:v>Neutral</c:v>
              </c:pt>
              <c:pt idx="7">
                <c:v>Alcohol</c:v>
              </c:pt>
              <c:pt idx="8">
                <c:v> </c:v>
              </c:pt>
              <c:pt idx="9">
                <c:v>Neutral</c:v>
              </c:pt>
              <c:pt idx="10">
                <c:v>Alcohol</c:v>
              </c:pt>
              <c:pt idx="11">
                <c:v> </c:v>
              </c:pt>
              <c:pt idx="12">
                <c:v>Neutral</c:v>
              </c:pt>
              <c:pt idx="13">
                <c:v>Alcohol</c:v>
              </c:pt>
              <c:pt idx="14">
                <c:v> </c:v>
              </c:pt>
              <c:pt idx="15">
                <c:v>Neutral</c:v>
              </c:pt>
              <c:pt idx="16">
                <c:v>Alcohol</c:v>
              </c:pt>
              <c:pt idx="17">
                <c:v> </c:v>
              </c:pt>
              <c:pt idx="18">
                <c:v>Neutral</c:v>
              </c:pt>
              <c:pt idx="19">
                <c:v>Alcohol</c:v>
              </c:pt>
              <c:pt idx="20">
                <c:v> </c:v>
              </c:pt>
              <c:pt idx="21">
                <c:v>Neutral</c:v>
              </c:pt>
              <c:pt idx="22">
                <c:v>Alcohol</c:v>
              </c:pt>
              <c:pt idx="23">
                <c:v> </c:v>
              </c:pt>
              <c:pt idx="24">
                <c:v>Neutral</c:v>
              </c:pt>
              <c:pt idx="25">
                <c:v>Alcohol</c:v>
              </c:pt>
              <c:pt idx="26">
                <c:v> </c:v>
              </c:pt>
              <c:pt idx="27">
                <c:v>Neutral</c:v>
              </c:pt>
              <c:pt idx="28">
                <c:v>Alcohol</c:v>
              </c:pt>
              <c:pt idx="29">
                <c:v> </c:v>
              </c:pt>
              <c:pt idx="30">
                <c:v>Neutral</c:v>
              </c:pt>
              <c:pt idx="31">
                <c:v>Alcohol</c:v>
              </c:pt>
              <c:pt idx="32">
                <c:v> </c:v>
              </c:pt>
              <c:pt idx="33">
                <c:v>Neutral</c:v>
              </c:pt>
              <c:pt idx="34">
                <c:v>Alcohol</c:v>
              </c:pt>
              <c:pt idx="35">
                <c:v> </c:v>
              </c:pt>
              <c:pt idx="36">
                <c:v>Neutral</c:v>
              </c:pt>
              <c:pt idx="37">
                <c:v>Alcohol</c:v>
              </c:pt>
              <c:pt idx="38">
                <c:v> </c:v>
              </c:pt>
              <c:pt idx="39">
                <c:v>Neutral</c:v>
              </c:pt>
              <c:pt idx="40">
                <c:v>Alcohol</c:v>
              </c:pt>
              <c:pt idx="41">
                <c:v> </c:v>
              </c:pt>
              <c:pt idx="42">
                <c:v>Neutral</c:v>
              </c:pt>
              <c:pt idx="43">
                <c:v>Alcohol</c:v>
              </c:pt>
              <c:pt idx="44">
                <c:v> </c:v>
              </c:pt>
              <c:pt idx="45">
                <c:v>Neutral</c:v>
              </c:pt>
              <c:pt idx="46">
                <c:v>Alcohol</c:v>
              </c:pt>
              <c:pt idx="47">
                <c:v> </c:v>
              </c:pt>
              <c:pt idx="48">
                <c:v>Neutral</c:v>
              </c:pt>
              <c:pt idx="49">
                <c:v>Alcohol</c:v>
              </c:pt>
              <c:pt idx="50">
                <c:v> </c:v>
              </c:pt>
              <c:pt idx="51">
                <c:v>Neutral</c:v>
              </c:pt>
              <c:pt idx="52">
                <c:v>Alcohol</c:v>
              </c:pt>
              <c:pt idx="53">
                <c:v> </c:v>
              </c:pt>
              <c:pt idx="54">
                <c:v>Neutral</c:v>
              </c:pt>
              <c:pt idx="55">
                <c:v>Alcohol</c:v>
              </c:pt>
              <c:pt idx="56">
                <c:v> </c:v>
              </c:pt>
              <c:pt idx="57">
                <c:v>Neutral</c:v>
              </c:pt>
              <c:pt idx="58">
                <c:v>Alcohol</c:v>
              </c:pt>
              <c:pt idx="59">
                <c:v> </c:v>
              </c:pt>
              <c:pt idx="60">
                <c:v>Neutral</c:v>
              </c:pt>
              <c:pt idx="61">
                <c:v>Alcohol</c:v>
              </c:pt>
              <c:pt idx="62">
                <c:v> </c:v>
              </c:pt>
              <c:pt idx="63">
                <c:v>Neutral</c:v>
              </c:pt>
              <c:pt idx="64">
                <c:v>Alcohol</c:v>
              </c:pt>
              <c:pt idx="65">
                <c:v> </c:v>
              </c:pt>
              <c:pt idx="66">
                <c:v>Neutral</c:v>
              </c:pt>
              <c:pt idx="67">
                <c:v>Alcohol</c:v>
              </c:pt>
              <c:pt idx="68">
                <c:v> </c:v>
              </c:pt>
              <c:pt idx="69">
                <c:v>Neutral</c:v>
              </c:pt>
              <c:pt idx="70">
                <c:v>Alcohol</c:v>
              </c:pt>
            </c:strLit>
          </c:cat>
          <c:val>
            <c:numRef>
              <c:f>('Exp 1 - trust '!$S$4,'Exp 1 - trust '!$S$7)</c:f>
              <c:numCache>
                <c:formatCode>General</c:formatCode>
                <c:ptCount val="2"/>
                <c:pt idx="0">
                  <c:v>3.3483999999999998</c:v>
                </c:pt>
                <c:pt idx="1">
                  <c:v>3.8429000000000002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C10-432B-9F12-ED9FE8BCA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75596904"/>
        <c:axId val="375598216"/>
      </c:barChart>
      <c:catAx>
        <c:axId val="375596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5598216"/>
        <c:crosses val="autoZero"/>
        <c:auto val="1"/>
        <c:lblAlgn val="ctr"/>
        <c:lblOffset val="100"/>
        <c:noMultiLvlLbl val="0"/>
      </c:catAx>
      <c:valAx>
        <c:axId val="37559821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Support for Intervention</a:t>
                </a:r>
              </a:p>
            </c:rich>
          </c:tx>
          <c:layout>
            <c:manualLayout>
              <c:xMode val="edge"/>
              <c:yMode val="edge"/>
              <c:x val="3.0941830380428539E-2"/>
              <c:y val="0.209444713299275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55969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799818160868012"/>
          <c:y val="7.746389001682231E-3"/>
          <c:w val="0.41274172365382011"/>
          <c:h val="0.16624944155771809"/>
        </c:manualLayout>
      </c:layout>
      <c:overlay val="0"/>
      <c:spPr>
        <a:noFill/>
        <a:ln w="127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4706471466435"/>
          <c:y val="0.13905600588972281"/>
          <c:w val="0.73133054903914274"/>
          <c:h val="0.68109685164168388"/>
        </c:manualLayout>
      </c:layout>
      <c:barChart>
        <c:barDir val="col"/>
        <c:grouping val="clustered"/>
        <c:varyColors val="0"/>
        <c:ser>
          <c:idx val="0"/>
          <c:order val="0"/>
          <c:tx>
            <c:v>Meritocracy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('study 1 - internal'!$W$3,'study 1 - internal'!$W$6)</c:f>
                <c:numCache>
                  <c:formatCode>General</c:formatCode>
                  <c:ptCount val="2"/>
                  <c:pt idx="0">
                    <c:v>0.12628228390804572</c:v>
                  </c:pt>
                  <c:pt idx="1">
                    <c:v>0.13802547592066111</c:v>
                  </c:pt>
                </c:numCache>
                <c:extLst/>
              </c:numRef>
            </c:plus>
            <c:minus>
              <c:numRef>
                <c:f>('study 1 - internal'!$W$3,'study 1 - internal'!$W$6)</c:f>
                <c:numCache>
                  <c:formatCode>General</c:formatCode>
                  <c:ptCount val="2"/>
                  <c:pt idx="0">
                    <c:v>0.12628228390804572</c:v>
                  </c:pt>
                  <c:pt idx="1">
                    <c:v>0.13802547592066111</c:v>
                  </c:pt>
                </c:numCache>
                <c:extLst/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Lit>
              <c:ptCount val="77"/>
              <c:pt idx="0">
                <c:v>Neutral</c:v>
              </c:pt>
              <c:pt idx="1">
                <c:v>Alcohol</c:v>
              </c:pt>
              <c:pt idx="2">
                <c:v> </c:v>
              </c:pt>
              <c:pt idx="3">
                <c:v>Neutral</c:v>
              </c:pt>
              <c:pt idx="4">
                <c:v>Alcohol</c:v>
              </c:pt>
              <c:pt idx="5">
                <c:v> </c:v>
              </c:pt>
              <c:pt idx="6">
                <c:v>Neutral</c:v>
              </c:pt>
              <c:pt idx="7">
                <c:v>Alcohol</c:v>
              </c:pt>
              <c:pt idx="8">
                <c:v> </c:v>
              </c:pt>
              <c:pt idx="9">
                <c:v>Neutral</c:v>
              </c:pt>
              <c:pt idx="10">
                <c:v>Alcohol</c:v>
              </c:pt>
              <c:pt idx="11">
                <c:v> </c:v>
              </c:pt>
              <c:pt idx="12">
                <c:v>Neutral</c:v>
              </c:pt>
              <c:pt idx="13">
                <c:v>Alcohol</c:v>
              </c:pt>
              <c:pt idx="14">
                <c:v> </c:v>
              </c:pt>
              <c:pt idx="15">
                <c:v>Neutral</c:v>
              </c:pt>
              <c:pt idx="16">
                <c:v>Alcohol</c:v>
              </c:pt>
              <c:pt idx="17">
                <c:v> </c:v>
              </c:pt>
              <c:pt idx="18">
                <c:v>Neutral</c:v>
              </c:pt>
              <c:pt idx="19">
                <c:v>Alcohol</c:v>
              </c:pt>
              <c:pt idx="20">
                <c:v> </c:v>
              </c:pt>
              <c:pt idx="21">
                <c:v>Neutral</c:v>
              </c:pt>
              <c:pt idx="22">
                <c:v>Alcohol</c:v>
              </c:pt>
              <c:pt idx="23">
                <c:v> </c:v>
              </c:pt>
              <c:pt idx="24">
                <c:v>Neutral</c:v>
              </c:pt>
              <c:pt idx="25">
                <c:v>Alcohol</c:v>
              </c:pt>
              <c:pt idx="26">
                <c:v> </c:v>
              </c:pt>
              <c:pt idx="27">
                <c:v>Neutral</c:v>
              </c:pt>
              <c:pt idx="28">
                <c:v>Alcohol</c:v>
              </c:pt>
              <c:pt idx="29">
                <c:v> </c:v>
              </c:pt>
              <c:pt idx="30">
                <c:v>Neutral</c:v>
              </c:pt>
              <c:pt idx="31">
                <c:v>Alcohol</c:v>
              </c:pt>
              <c:pt idx="32">
                <c:v> </c:v>
              </c:pt>
              <c:pt idx="33">
                <c:v>Neutral</c:v>
              </c:pt>
              <c:pt idx="34">
                <c:v>Alcohol</c:v>
              </c:pt>
              <c:pt idx="35">
                <c:v> </c:v>
              </c:pt>
              <c:pt idx="36">
                <c:v>Neutral</c:v>
              </c:pt>
              <c:pt idx="37">
                <c:v>Alcohol</c:v>
              </c:pt>
              <c:pt idx="38">
                <c:v> </c:v>
              </c:pt>
              <c:pt idx="39">
                <c:v>Neutral</c:v>
              </c:pt>
              <c:pt idx="40">
                <c:v>Alcohol</c:v>
              </c:pt>
              <c:pt idx="41">
                <c:v> </c:v>
              </c:pt>
              <c:pt idx="42">
                <c:v>Neutral</c:v>
              </c:pt>
              <c:pt idx="43">
                <c:v>Alcohol</c:v>
              </c:pt>
              <c:pt idx="44">
                <c:v> </c:v>
              </c:pt>
              <c:pt idx="45">
                <c:v>Neutral</c:v>
              </c:pt>
              <c:pt idx="46">
                <c:v>Alcohol</c:v>
              </c:pt>
              <c:pt idx="47">
                <c:v> </c:v>
              </c:pt>
              <c:pt idx="48">
                <c:v>Neutral</c:v>
              </c:pt>
              <c:pt idx="49">
                <c:v>Alcohol</c:v>
              </c:pt>
              <c:pt idx="50">
                <c:v> </c:v>
              </c:pt>
              <c:pt idx="51">
                <c:v>Neutral</c:v>
              </c:pt>
              <c:pt idx="52">
                <c:v>Alcohol</c:v>
              </c:pt>
              <c:pt idx="53">
                <c:v> </c:v>
              </c:pt>
              <c:pt idx="54">
                <c:v>Neutral</c:v>
              </c:pt>
              <c:pt idx="55">
                <c:v>Alcohol</c:v>
              </c:pt>
              <c:pt idx="56">
                <c:v> </c:v>
              </c:pt>
              <c:pt idx="57">
                <c:v>Neutral</c:v>
              </c:pt>
              <c:pt idx="58">
                <c:v>Alcohol</c:v>
              </c:pt>
              <c:pt idx="59">
                <c:v> </c:v>
              </c:pt>
              <c:pt idx="60">
                <c:v>Neutral</c:v>
              </c:pt>
              <c:pt idx="61">
                <c:v>Alcohol</c:v>
              </c:pt>
              <c:pt idx="62">
                <c:v> </c:v>
              </c:pt>
              <c:pt idx="63">
                <c:v>Neutral</c:v>
              </c:pt>
              <c:pt idx="64">
                <c:v>Alcohol</c:v>
              </c:pt>
              <c:pt idx="65">
                <c:v> </c:v>
              </c:pt>
              <c:pt idx="66">
                <c:v>Neutral</c:v>
              </c:pt>
              <c:pt idx="67">
                <c:v>Alcohol</c:v>
              </c:pt>
              <c:pt idx="68">
                <c:v> </c:v>
              </c:pt>
              <c:pt idx="69">
                <c:v>Neutral</c:v>
              </c:pt>
              <c:pt idx="70">
                <c:v>Alcohol</c:v>
              </c:pt>
              <c:pt idx="71">
                <c:v> </c:v>
              </c:pt>
              <c:pt idx="72">
                <c:v>Neutral</c:v>
              </c:pt>
              <c:pt idx="73">
                <c:v>Alcohol</c:v>
              </c:pt>
              <c:pt idx="74">
                <c:v> </c:v>
              </c:pt>
              <c:pt idx="75">
                <c:v>Neutral</c:v>
              </c:pt>
              <c:pt idx="76">
                <c:v>Alcohol</c:v>
              </c:pt>
            </c:strLit>
          </c:cat>
          <c:val>
            <c:numRef>
              <c:f>('study 1 - internal'!$S$3,'study 1 - internal'!$S$6)</c:f>
              <c:numCache>
                <c:formatCode>General</c:formatCode>
                <c:ptCount val="2"/>
                <c:pt idx="0">
                  <c:v>3.9355000000000002</c:v>
                </c:pt>
                <c:pt idx="1">
                  <c:v>3.9438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8A8-4B26-83A7-C6703A12CD2A}"/>
            </c:ext>
          </c:extLst>
        </c:ser>
        <c:ser>
          <c:idx val="1"/>
          <c:order val="1"/>
          <c:tx>
            <c:v>Affirmative Action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('study 1 - internal'!$W$4,'study 1 - internal'!$W$7)</c:f>
                <c:numCache>
                  <c:formatCode>General</c:formatCode>
                  <c:ptCount val="2"/>
                  <c:pt idx="0">
                    <c:v>0.1367475463347384</c:v>
                  </c:pt>
                  <c:pt idx="1">
                    <c:v>0.10081657408382809</c:v>
                  </c:pt>
                </c:numCache>
                <c:extLst/>
              </c:numRef>
            </c:plus>
            <c:minus>
              <c:numRef>
                <c:f>('study 1 - internal'!$W$4,'study 1 - internal'!$W$7)</c:f>
                <c:numCache>
                  <c:formatCode>General</c:formatCode>
                  <c:ptCount val="2"/>
                  <c:pt idx="0">
                    <c:v>0.1367475463347384</c:v>
                  </c:pt>
                  <c:pt idx="1">
                    <c:v>0.10081657408382809</c:v>
                  </c:pt>
                </c:numCache>
                <c:extLst/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Lit>
              <c:ptCount val="77"/>
              <c:pt idx="0">
                <c:v>Neutral</c:v>
              </c:pt>
              <c:pt idx="1">
                <c:v>Alcohol</c:v>
              </c:pt>
              <c:pt idx="2">
                <c:v> </c:v>
              </c:pt>
              <c:pt idx="3">
                <c:v>Neutral</c:v>
              </c:pt>
              <c:pt idx="4">
                <c:v>Alcohol</c:v>
              </c:pt>
              <c:pt idx="5">
                <c:v> </c:v>
              </c:pt>
              <c:pt idx="6">
                <c:v>Neutral</c:v>
              </c:pt>
              <c:pt idx="7">
                <c:v>Alcohol</c:v>
              </c:pt>
              <c:pt idx="8">
                <c:v> </c:v>
              </c:pt>
              <c:pt idx="9">
                <c:v>Neutral</c:v>
              </c:pt>
              <c:pt idx="10">
                <c:v>Alcohol</c:v>
              </c:pt>
              <c:pt idx="11">
                <c:v> </c:v>
              </c:pt>
              <c:pt idx="12">
                <c:v>Neutral</c:v>
              </c:pt>
              <c:pt idx="13">
                <c:v>Alcohol</c:v>
              </c:pt>
              <c:pt idx="14">
                <c:v> </c:v>
              </c:pt>
              <c:pt idx="15">
                <c:v>Neutral</c:v>
              </c:pt>
              <c:pt idx="16">
                <c:v>Alcohol</c:v>
              </c:pt>
              <c:pt idx="17">
                <c:v> </c:v>
              </c:pt>
              <c:pt idx="18">
                <c:v>Neutral</c:v>
              </c:pt>
              <c:pt idx="19">
                <c:v>Alcohol</c:v>
              </c:pt>
              <c:pt idx="20">
                <c:v> </c:v>
              </c:pt>
              <c:pt idx="21">
                <c:v>Neutral</c:v>
              </c:pt>
              <c:pt idx="22">
                <c:v>Alcohol</c:v>
              </c:pt>
              <c:pt idx="23">
                <c:v> </c:v>
              </c:pt>
              <c:pt idx="24">
                <c:v>Neutral</c:v>
              </c:pt>
              <c:pt idx="25">
                <c:v>Alcohol</c:v>
              </c:pt>
              <c:pt idx="26">
                <c:v> </c:v>
              </c:pt>
              <c:pt idx="27">
                <c:v>Neutral</c:v>
              </c:pt>
              <c:pt idx="28">
                <c:v>Alcohol</c:v>
              </c:pt>
              <c:pt idx="29">
                <c:v> </c:v>
              </c:pt>
              <c:pt idx="30">
                <c:v>Neutral</c:v>
              </c:pt>
              <c:pt idx="31">
                <c:v>Alcohol</c:v>
              </c:pt>
              <c:pt idx="32">
                <c:v> </c:v>
              </c:pt>
              <c:pt idx="33">
                <c:v>Neutral</c:v>
              </c:pt>
              <c:pt idx="34">
                <c:v>Alcohol</c:v>
              </c:pt>
              <c:pt idx="35">
                <c:v> </c:v>
              </c:pt>
              <c:pt idx="36">
                <c:v>Neutral</c:v>
              </c:pt>
              <c:pt idx="37">
                <c:v>Alcohol</c:v>
              </c:pt>
              <c:pt idx="38">
                <c:v> </c:v>
              </c:pt>
              <c:pt idx="39">
                <c:v>Neutral</c:v>
              </c:pt>
              <c:pt idx="40">
                <c:v>Alcohol</c:v>
              </c:pt>
              <c:pt idx="41">
                <c:v> </c:v>
              </c:pt>
              <c:pt idx="42">
                <c:v>Neutral</c:v>
              </c:pt>
              <c:pt idx="43">
                <c:v>Alcohol</c:v>
              </c:pt>
              <c:pt idx="44">
                <c:v> </c:v>
              </c:pt>
              <c:pt idx="45">
                <c:v>Neutral</c:v>
              </c:pt>
              <c:pt idx="46">
                <c:v>Alcohol</c:v>
              </c:pt>
              <c:pt idx="47">
                <c:v> </c:v>
              </c:pt>
              <c:pt idx="48">
                <c:v>Neutral</c:v>
              </c:pt>
              <c:pt idx="49">
                <c:v>Alcohol</c:v>
              </c:pt>
              <c:pt idx="50">
                <c:v> </c:v>
              </c:pt>
              <c:pt idx="51">
                <c:v>Neutral</c:v>
              </c:pt>
              <c:pt idx="52">
                <c:v>Alcohol</c:v>
              </c:pt>
              <c:pt idx="53">
                <c:v> </c:v>
              </c:pt>
              <c:pt idx="54">
                <c:v>Neutral</c:v>
              </c:pt>
              <c:pt idx="55">
                <c:v>Alcohol</c:v>
              </c:pt>
              <c:pt idx="56">
                <c:v> </c:v>
              </c:pt>
              <c:pt idx="57">
                <c:v>Neutral</c:v>
              </c:pt>
              <c:pt idx="58">
                <c:v>Alcohol</c:v>
              </c:pt>
              <c:pt idx="59">
                <c:v> </c:v>
              </c:pt>
              <c:pt idx="60">
                <c:v>Neutral</c:v>
              </c:pt>
              <c:pt idx="61">
                <c:v>Alcohol</c:v>
              </c:pt>
              <c:pt idx="62">
                <c:v> </c:v>
              </c:pt>
              <c:pt idx="63">
                <c:v>Neutral</c:v>
              </c:pt>
              <c:pt idx="64">
                <c:v>Alcohol</c:v>
              </c:pt>
              <c:pt idx="65">
                <c:v> </c:v>
              </c:pt>
              <c:pt idx="66">
                <c:v>Neutral</c:v>
              </c:pt>
              <c:pt idx="67">
                <c:v>Alcohol</c:v>
              </c:pt>
              <c:pt idx="68">
                <c:v> </c:v>
              </c:pt>
              <c:pt idx="69">
                <c:v>Neutral</c:v>
              </c:pt>
              <c:pt idx="70">
                <c:v>Alcohol</c:v>
              </c:pt>
              <c:pt idx="71">
                <c:v> </c:v>
              </c:pt>
              <c:pt idx="72">
                <c:v>Neutral</c:v>
              </c:pt>
              <c:pt idx="73">
                <c:v>Alcohol</c:v>
              </c:pt>
              <c:pt idx="74">
                <c:v> </c:v>
              </c:pt>
              <c:pt idx="75">
                <c:v>Neutral</c:v>
              </c:pt>
              <c:pt idx="76">
                <c:v>Alcohol</c:v>
              </c:pt>
            </c:strLit>
          </c:cat>
          <c:val>
            <c:numRef>
              <c:f>('study 1 - internal'!$S$4,'study 1 - internal'!$S$7)</c:f>
              <c:numCache>
                <c:formatCode>General</c:formatCode>
                <c:ptCount val="2"/>
                <c:pt idx="0">
                  <c:v>3.4285999999999999</c:v>
                </c:pt>
                <c:pt idx="1">
                  <c:v>3.94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8A8-4B26-83A7-C6703A12C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75596904"/>
        <c:axId val="375598216"/>
      </c:barChart>
      <c:catAx>
        <c:axId val="375596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5598216"/>
        <c:crosses val="autoZero"/>
        <c:auto val="1"/>
        <c:lblAlgn val="ctr"/>
        <c:lblOffset val="100"/>
        <c:noMultiLvlLbl val="0"/>
      </c:catAx>
      <c:valAx>
        <c:axId val="37559821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Internal Motivations</a:t>
                </a:r>
              </a:p>
            </c:rich>
          </c:tx>
          <c:layout>
            <c:manualLayout>
              <c:xMode val="edge"/>
              <c:yMode val="edge"/>
              <c:x val="2.9121777758414215E-2"/>
              <c:y val="0.252471141017460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55969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799818160868012"/>
          <c:y val="7.746389001682231E-3"/>
          <c:w val="0.41274172365382011"/>
          <c:h val="0.16624944155771809"/>
        </c:manualLayout>
      </c:layout>
      <c:overlay val="0"/>
      <c:spPr>
        <a:noFill/>
        <a:ln w="127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4706471466435"/>
          <c:y val="0.13905600588972281"/>
          <c:w val="0.73133054903914274"/>
          <c:h val="0.68109685164168388"/>
        </c:manualLayout>
      </c:layout>
      <c:barChart>
        <c:barDir val="col"/>
        <c:grouping val="clustered"/>
        <c:varyColors val="0"/>
        <c:ser>
          <c:idx val="0"/>
          <c:order val="0"/>
          <c:tx>
            <c:v>Internal motives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('study 2 - support (2)'!$W$3,'study 2 - support (2)'!$W$6)</c:f>
                <c:numCache>
                  <c:formatCode>General</c:formatCode>
                  <c:ptCount val="2"/>
                  <c:pt idx="0">
                    <c:v>0.15202691641217062</c:v>
                  </c:pt>
                  <c:pt idx="1">
                    <c:v>0.11505333333333334</c:v>
                  </c:pt>
                </c:numCache>
                <c:extLst/>
              </c:numRef>
            </c:plus>
            <c:minus>
              <c:numRef>
                <c:f>('study 2 - support (2)'!$W$3,'study 2 - support (2)'!$W$6)</c:f>
                <c:numCache>
                  <c:formatCode>General</c:formatCode>
                  <c:ptCount val="2"/>
                  <c:pt idx="0">
                    <c:v>0.15202691641217062</c:v>
                  </c:pt>
                  <c:pt idx="1">
                    <c:v>0.11505333333333334</c:v>
                  </c:pt>
                </c:numCache>
                <c:extLst/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Lit>
              <c:ptCount val="77"/>
              <c:pt idx="0">
                <c:v>Neutral</c:v>
              </c:pt>
              <c:pt idx="1">
                <c:v>Alcohol</c:v>
              </c:pt>
              <c:pt idx="2">
                <c:v> </c:v>
              </c:pt>
              <c:pt idx="3">
                <c:v>Neutral</c:v>
              </c:pt>
              <c:pt idx="4">
                <c:v>Alcohol</c:v>
              </c:pt>
              <c:pt idx="5">
                <c:v> </c:v>
              </c:pt>
              <c:pt idx="6">
                <c:v>Neutral</c:v>
              </c:pt>
              <c:pt idx="7">
                <c:v>Alcohol</c:v>
              </c:pt>
              <c:pt idx="8">
                <c:v> </c:v>
              </c:pt>
              <c:pt idx="9">
                <c:v>Neutral</c:v>
              </c:pt>
              <c:pt idx="10">
                <c:v>Alcohol</c:v>
              </c:pt>
              <c:pt idx="11">
                <c:v> </c:v>
              </c:pt>
              <c:pt idx="12">
                <c:v>Neutral</c:v>
              </c:pt>
              <c:pt idx="13">
                <c:v>Alcohol</c:v>
              </c:pt>
              <c:pt idx="14">
                <c:v> </c:v>
              </c:pt>
              <c:pt idx="15">
                <c:v>Neutral</c:v>
              </c:pt>
              <c:pt idx="16">
                <c:v>Alcohol</c:v>
              </c:pt>
              <c:pt idx="17">
                <c:v> </c:v>
              </c:pt>
              <c:pt idx="18">
                <c:v>Neutral</c:v>
              </c:pt>
              <c:pt idx="19">
                <c:v>Alcohol</c:v>
              </c:pt>
              <c:pt idx="20">
                <c:v> </c:v>
              </c:pt>
              <c:pt idx="21">
                <c:v>Neutral</c:v>
              </c:pt>
              <c:pt idx="22">
                <c:v>Alcohol</c:v>
              </c:pt>
              <c:pt idx="23">
                <c:v> </c:v>
              </c:pt>
              <c:pt idx="24">
                <c:v>Neutral</c:v>
              </c:pt>
              <c:pt idx="25">
                <c:v>Alcohol</c:v>
              </c:pt>
              <c:pt idx="26">
                <c:v> </c:v>
              </c:pt>
              <c:pt idx="27">
                <c:v>Neutral</c:v>
              </c:pt>
              <c:pt idx="28">
                <c:v>Alcohol</c:v>
              </c:pt>
              <c:pt idx="29">
                <c:v> </c:v>
              </c:pt>
              <c:pt idx="30">
                <c:v>Neutral</c:v>
              </c:pt>
              <c:pt idx="31">
                <c:v>Alcohol</c:v>
              </c:pt>
              <c:pt idx="32">
                <c:v> </c:v>
              </c:pt>
              <c:pt idx="33">
                <c:v>Neutral</c:v>
              </c:pt>
              <c:pt idx="34">
                <c:v>Alcohol</c:v>
              </c:pt>
              <c:pt idx="35">
                <c:v> </c:v>
              </c:pt>
              <c:pt idx="36">
                <c:v>Neutral</c:v>
              </c:pt>
              <c:pt idx="37">
                <c:v>Alcohol</c:v>
              </c:pt>
              <c:pt idx="38">
                <c:v> </c:v>
              </c:pt>
              <c:pt idx="39">
                <c:v>Neutral</c:v>
              </c:pt>
              <c:pt idx="40">
                <c:v>Alcohol</c:v>
              </c:pt>
              <c:pt idx="41">
                <c:v> </c:v>
              </c:pt>
              <c:pt idx="42">
                <c:v>Neutral</c:v>
              </c:pt>
              <c:pt idx="43">
                <c:v>Alcohol</c:v>
              </c:pt>
              <c:pt idx="44">
                <c:v> </c:v>
              </c:pt>
              <c:pt idx="45">
                <c:v>Neutral</c:v>
              </c:pt>
              <c:pt idx="46">
                <c:v>Alcohol</c:v>
              </c:pt>
              <c:pt idx="47">
                <c:v> </c:v>
              </c:pt>
              <c:pt idx="48">
                <c:v>Neutral</c:v>
              </c:pt>
              <c:pt idx="49">
                <c:v>Alcohol</c:v>
              </c:pt>
              <c:pt idx="50">
                <c:v> </c:v>
              </c:pt>
              <c:pt idx="51">
                <c:v>Neutral</c:v>
              </c:pt>
              <c:pt idx="52">
                <c:v>Alcohol</c:v>
              </c:pt>
              <c:pt idx="53">
                <c:v> </c:v>
              </c:pt>
              <c:pt idx="54">
                <c:v>Neutral</c:v>
              </c:pt>
              <c:pt idx="55">
                <c:v>Alcohol</c:v>
              </c:pt>
              <c:pt idx="56">
                <c:v> </c:v>
              </c:pt>
              <c:pt idx="57">
                <c:v>Neutral</c:v>
              </c:pt>
              <c:pt idx="58">
                <c:v>Alcohol</c:v>
              </c:pt>
              <c:pt idx="59">
                <c:v> </c:v>
              </c:pt>
              <c:pt idx="60">
                <c:v>Neutral</c:v>
              </c:pt>
              <c:pt idx="61">
                <c:v>Alcohol</c:v>
              </c:pt>
              <c:pt idx="62">
                <c:v> </c:v>
              </c:pt>
              <c:pt idx="63">
                <c:v>Neutral</c:v>
              </c:pt>
              <c:pt idx="64">
                <c:v>Alcohol</c:v>
              </c:pt>
              <c:pt idx="65">
                <c:v> </c:v>
              </c:pt>
              <c:pt idx="66">
                <c:v>Neutral</c:v>
              </c:pt>
              <c:pt idx="67">
                <c:v>Alcohol</c:v>
              </c:pt>
              <c:pt idx="68">
                <c:v> </c:v>
              </c:pt>
              <c:pt idx="69">
                <c:v>Neutral</c:v>
              </c:pt>
              <c:pt idx="70">
                <c:v>Alcohol</c:v>
              </c:pt>
              <c:pt idx="71">
                <c:v> </c:v>
              </c:pt>
              <c:pt idx="72">
                <c:v>Neutral</c:v>
              </c:pt>
              <c:pt idx="73">
                <c:v>Alcohol</c:v>
              </c:pt>
              <c:pt idx="74">
                <c:v> </c:v>
              </c:pt>
              <c:pt idx="75">
                <c:v>Neutral</c:v>
              </c:pt>
              <c:pt idx="76">
                <c:v>Alcohol</c:v>
              </c:pt>
            </c:strLit>
          </c:cat>
          <c:val>
            <c:numRef>
              <c:f>('study 2 - support (2)'!$S$3,'study 2 - support (2)'!$S$6)</c:f>
              <c:numCache>
                <c:formatCode>General</c:formatCode>
                <c:ptCount val="2"/>
                <c:pt idx="0">
                  <c:v>3.6897000000000002</c:v>
                </c:pt>
                <c:pt idx="1">
                  <c:v>3.7944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0E5-430D-9A78-D9C317967269}"/>
            </c:ext>
          </c:extLst>
        </c:ser>
        <c:ser>
          <c:idx val="1"/>
          <c:order val="1"/>
          <c:tx>
            <c:v>External motives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('study 2 - support (2)'!$W$4,'study 2 - support (2)'!$W$7)</c:f>
                <c:numCache>
                  <c:formatCode>General</c:formatCode>
                  <c:ptCount val="2"/>
                  <c:pt idx="0">
                    <c:v>0.17118448531371414</c:v>
                  </c:pt>
                  <c:pt idx="1">
                    <c:v>0.12611052881073442</c:v>
                  </c:pt>
                </c:numCache>
                <c:extLst/>
              </c:numRef>
            </c:plus>
            <c:minus>
              <c:numRef>
                <c:f>('study 2 - support (2)'!$W$4,'study 2 - support (2)'!$W$7)</c:f>
                <c:numCache>
                  <c:formatCode>General</c:formatCode>
                  <c:ptCount val="2"/>
                  <c:pt idx="0">
                    <c:v>0.17118448531371414</c:v>
                  </c:pt>
                  <c:pt idx="1">
                    <c:v>0.12611052881073442</c:v>
                  </c:pt>
                </c:numCache>
                <c:extLst/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Lit>
              <c:ptCount val="77"/>
              <c:pt idx="0">
                <c:v>Neutral</c:v>
              </c:pt>
              <c:pt idx="1">
                <c:v>Alcohol</c:v>
              </c:pt>
              <c:pt idx="2">
                <c:v> </c:v>
              </c:pt>
              <c:pt idx="3">
                <c:v>Neutral</c:v>
              </c:pt>
              <c:pt idx="4">
                <c:v>Alcohol</c:v>
              </c:pt>
              <c:pt idx="5">
                <c:v> </c:v>
              </c:pt>
              <c:pt idx="6">
                <c:v>Neutral</c:v>
              </c:pt>
              <c:pt idx="7">
                <c:v>Alcohol</c:v>
              </c:pt>
              <c:pt idx="8">
                <c:v> </c:v>
              </c:pt>
              <c:pt idx="9">
                <c:v>Neutral</c:v>
              </c:pt>
              <c:pt idx="10">
                <c:v>Alcohol</c:v>
              </c:pt>
              <c:pt idx="11">
                <c:v> </c:v>
              </c:pt>
              <c:pt idx="12">
                <c:v>Neutral</c:v>
              </c:pt>
              <c:pt idx="13">
                <c:v>Alcohol</c:v>
              </c:pt>
              <c:pt idx="14">
                <c:v> </c:v>
              </c:pt>
              <c:pt idx="15">
                <c:v>Neutral</c:v>
              </c:pt>
              <c:pt idx="16">
                <c:v>Alcohol</c:v>
              </c:pt>
              <c:pt idx="17">
                <c:v> </c:v>
              </c:pt>
              <c:pt idx="18">
                <c:v>Neutral</c:v>
              </c:pt>
              <c:pt idx="19">
                <c:v>Alcohol</c:v>
              </c:pt>
              <c:pt idx="20">
                <c:v> </c:v>
              </c:pt>
              <c:pt idx="21">
                <c:v>Neutral</c:v>
              </c:pt>
              <c:pt idx="22">
                <c:v>Alcohol</c:v>
              </c:pt>
              <c:pt idx="23">
                <c:v> </c:v>
              </c:pt>
              <c:pt idx="24">
                <c:v>Neutral</c:v>
              </c:pt>
              <c:pt idx="25">
                <c:v>Alcohol</c:v>
              </c:pt>
              <c:pt idx="26">
                <c:v> </c:v>
              </c:pt>
              <c:pt idx="27">
                <c:v>Neutral</c:v>
              </c:pt>
              <c:pt idx="28">
                <c:v>Alcohol</c:v>
              </c:pt>
              <c:pt idx="29">
                <c:v> </c:v>
              </c:pt>
              <c:pt idx="30">
                <c:v>Neutral</c:v>
              </c:pt>
              <c:pt idx="31">
                <c:v>Alcohol</c:v>
              </c:pt>
              <c:pt idx="32">
                <c:v> </c:v>
              </c:pt>
              <c:pt idx="33">
                <c:v>Neutral</c:v>
              </c:pt>
              <c:pt idx="34">
                <c:v>Alcohol</c:v>
              </c:pt>
              <c:pt idx="35">
                <c:v> </c:v>
              </c:pt>
              <c:pt idx="36">
                <c:v>Neutral</c:v>
              </c:pt>
              <c:pt idx="37">
                <c:v>Alcohol</c:v>
              </c:pt>
              <c:pt idx="38">
                <c:v> </c:v>
              </c:pt>
              <c:pt idx="39">
                <c:v>Neutral</c:v>
              </c:pt>
              <c:pt idx="40">
                <c:v>Alcohol</c:v>
              </c:pt>
              <c:pt idx="41">
                <c:v> </c:v>
              </c:pt>
              <c:pt idx="42">
                <c:v>Neutral</c:v>
              </c:pt>
              <c:pt idx="43">
                <c:v>Alcohol</c:v>
              </c:pt>
              <c:pt idx="44">
                <c:v> </c:v>
              </c:pt>
              <c:pt idx="45">
                <c:v>Neutral</c:v>
              </c:pt>
              <c:pt idx="46">
                <c:v>Alcohol</c:v>
              </c:pt>
              <c:pt idx="47">
                <c:v> </c:v>
              </c:pt>
              <c:pt idx="48">
                <c:v>Neutral</c:v>
              </c:pt>
              <c:pt idx="49">
                <c:v>Alcohol</c:v>
              </c:pt>
              <c:pt idx="50">
                <c:v> </c:v>
              </c:pt>
              <c:pt idx="51">
                <c:v>Neutral</c:v>
              </c:pt>
              <c:pt idx="52">
                <c:v>Alcohol</c:v>
              </c:pt>
              <c:pt idx="53">
                <c:v> </c:v>
              </c:pt>
              <c:pt idx="54">
                <c:v>Neutral</c:v>
              </c:pt>
              <c:pt idx="55">
                <c:v>Alcohol</c:v>
              </c:pt>
              <c:pt idx="56">
                <c:v> </c:v>
              </c:pt>
              <c:pt idx="57">
                <c:v>Neutral</c:v>
              </c:pt>
              <c:pt idx="58">
                <c:v>Alcohol</c:v>
              </c:pt>
              <c:pt idx="59">
                <c:v> </c:v>
              </c:pt>
              <c:pt idx="60">
                <c:v>Neutral</c:v>
              </c:pt>
              <c:pt idx="61">
                <c:v>Alcohol</c:v>
              </c:pt>
              <c:pt idx="62">
                <c:v> </c:v>
              </c:pt>
              <c:pt idx="63">
                <c:v>Neutral</c:v>
              </c:pt>
              <c:pt idx="64">
                <c:v>Alcohol</c:v>
              </c:pt>
              <c:pt idx="65">
                <c:v> </c:v>
              </c:pt>
              <c:pt idx="66">
                <c:v>Neutral</c:v>
              </c:pt>
              <c:pt idx="67">
                <c:v>Alcohol</c:v>
              </c:pt>
              <c:pt idx="68">
                <c:v> </c:v>
              </c:pt>
              <c:pt idx="69">
                <c:v>Neutral</c:v>
              </c:pt>
              <c:pt idx="70">
                <c:v>Alcohol</c:v>
              </c:pt>
              <c:pt idx="71">
                <c:v> </c:v>
              </c:pt>
              <c:pt idx="72">
                <c:v>Neutral</c:v>
              </c:pt>
              <c:pt idx="73">
                <c:v>Alcohol</c:v>
              </c:pt>
              <c:pt idx="74">
                <c:v> </c:v>
              </c:pt>
              <c:pt idx="75">
                <c:v>Neutral</c:v>
              </c:pt>
              <c:pt idx="76">
                <c:v>Alcohol</c:v>
              </c:pt>
            </c:strLit>
          </c:cat>
          <c:val>
            <c:numRef>
              <c:f>('study 2 - support (2)'!$S$4,'study 2 - support (2)'!$S$7)</c:f>
              <c:numCache>
                <c:formatCode>General</c:formatCode>
                <c:ptCount val="2"/>
                <c:pt idx="0">
                  <c:v>2.9272999999999998</c:v>
                </c:pt>
                <c:pt idx="1">
                  <c:v>3.4769000000000001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0E5-430D-9A78-D9C317967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75596904"/>
        <c:axId val="375598216"/>
      </c:barChart>
      <c:catAx>
        <c:axId val="375596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5598216"/>
        <c:crosses val="autoZero"/>
        <c:auto val="1"/>
        <c:lblAlgn val="ctr"/>
        <c:lblOffset val="100"/>
        <c:noMultiLvlLbl val="0"/>
      </c:catAx>
      <c:valAx>
        <c:axId val="37559821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Support for Intervention</a:t>
                </a:r>
              </a:p>
            </c:rich>
          </c:tx>
          <c:layout>
            <c:manualLayout>
              <c:xMode val="edge"/>
              <c:yMode val="edge"/>
              <c:x val="2.6175144703641538E-2"/>
              <c:y val="0.221554633456285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55969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649707590047556"/>
          <c:y val="1.6561692652189184E-2"/>
          <c:w val="0.54938815607074687"/>
          <c:h val="0.16624944155771809"/>
        </c:manualLayout>
      </c:layout>
      <c:overlay val="0"/>
      <c:spPr>
        <a:noFill/>
        <a:ln w="127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4706471466435"/>
          <c:y val="0.13905600588972281"/>
          <c:w val="0.73133054903914274"/>
          <c:h val="0.68109685164168388"/>
        </c:manualLayout>
      </c:layout>
      <c:barChart>
        <c:barDir val="col"/>
        <c:grouping val="clustered"/>
        <c:varyColors val="0"/>
        <c:ser>
          <c:idx val="0"/>
          <c:order val="0"/>
          <c:tx>
            <c:v>Internal motives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('study 2 - internal (2)'!$W$3,'study 2 - internal (2)'!$W$6)</c:f>
                <c:numCache>
                  <c:formatCode>General</c:formatCode>
                  <c:ptCount val="2"/>
                  <c:pt idx="0">
                    <c:v>0.13128103323103035</c:v>
                  </c:pt>
                  <c:pt idx="1">
                    <c:v>0.10312166666666667</c:v>
                  </c:pt>
                </c:numCache>
                <c:extLst/>
              </c:numRef>
            </c:plus>
            <c:minus>
              <c:numRef>
                <c:f>('study 2 - internal (2)'!$W$3,'study 2 - internal (2)'!$W$6)</c:f>
                <c:numCache>
                  <c:formatCode>General</c:formatCode>
                  <c:ptCount val="2"/>
                  <c:pt idx="0">
                    <c:v>0.13128103323103035</c:v>
                  </c:pt>
                  <c:pt idx="1">
                    <c:v>0.10312166666666667</c:v>
                  </c:pt>
                </c:numCache>
                <c:extLst/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Lit>
              <c:ptCount val="83"/>
              <c:pt idx="0">
                <c:v>Neutral</c:v>
              </c:pt>
              <c:pt idx="1">
                <c:v>Alcohol</c:v>
              </c:pt>
              <c:pt idx="2">
                <c:v> </c:v>
              </c:pt>
              <c:pt idx="3">
                <c:v>Neutral</c:v>
              </c:pt>
              <c:pt idx="4">
                <c:v>Alcohol</c:v>
              </c:pt>
              <c:pt idx="5">
                <c:v> </c:v>
              </c:pt>
              <c:pt idx="6">
                <c:v>Neutral</c:v>
              </c:pt>
              <c:pt idx="7">
                <c:v>Alcohol</c:v>
              </c:pt>
              <c:pt idx="8">
                <c:v> </c:v>
              </c:pt>
              <c:pt idx="9">
                <c:v>Neutral</c:v>
              </c:pt>
              <c:pt idx="10">
                <c:v>Alcohol</c:v>
              </c:pt>
              <c:pt idx="11">
                <c:v> </c:v>
              </c:pt>
              <c:pt idx="12">
                <c:v>Neutral</c:v>
              </c:pt>
              <c:pt idx="13">
                <c:v>Alcohol</c:v>
              </c:pt>
              <c:pt idx="14">
                <c:v> </c:v>
              </c:pt>
              <c:pt idx="15">
                <c:v>Neutral</c:v>
              </c:pt>
              <c:pt idx="16">
                <c:v>Alcohol</c:v>
              </c:pt>
              <c:pt idx="17">
                <c:v> </c:v>
              </c:pt>
              <c:pt idx="18">
                <c:v>Neutral</c:v>
              </c:pt>
              <c:pt idx="19">
                <c:v>Alcohol</c:v>
              </c:pt>
              <c:pt idx="20">
                <c:v> </c:v>
              </c:pt>
              <c:pt idx="21">
                <c:v>Neutral</c:v>
              </c:pt>
              <c:pt idx="22">
                <c:v>Alcohol</c:v>
              </c:pt>
              <c:pt idx="23">
                <c:v> </c:v>
              </c:pt>
              <c:pt idx="24">
                <c:v>Neutral</c:v>
              </c:pt>
              <c:pt idx="25">
                <c:v>Alcohol</c:v>
              </c:pt>
              <c:pt idx="26">
                <c:v> </c:v>
              </c:pt>
              <c:pt idx="27">
                <c:v>Neutral</c:v>
              </c:pt>
              <c:pt idx="28">
                <c:v>Alcohol</c:v>
              </c:pt>
              <c:pt idx="29">
                <c:v> </c:v>
              </c:pt>
              <c:pt idx="30">
                <c:v>Neutral</c:v>
              </c:pt>
              <c:pt idx="31">
                <c:v>Alcohol</c:v>
              </c:pt>
              <c:pt idx="32">
                <c:v> </c:v>
              </c:pt>
              <c:pt idx="33">
                <c:v>Neutral</c:v>
              </c:pt>
              <c:pt idx="34">
                <c:v>Alcohol</c:v>
              </c:pt>
              <c:pt idx="35">
                <c:v> </c:v>
              </c:pt>
              <c:pt idx="36">
                <c:v>Neutral</c:v>
              </c:pt>
              <c:pt idx="37">
                <c:v>Alcohol</c:v>
              </c:pt>
              <c:pt idx="38">
                <c:v> </c:v>
              </c:pt>
              <c:pt idx="39">
                <c:v>Neutral</c:v>
              </c:pt>
              <c:pt idx="40">
                <c:v>Alcohol</c:v>
              </c:pt>
              <c:pt idx="41">
                <c:v> </c:v>
              </c:pt>
              <c:pt idx="42">
                <c:v>Neutral</c:v>
              </c:pt>
              <c:pt idx="43">
                <c:v>Alcohol</c:v>
              </c:pt>
              <c:pt idx="44">
                <c:v> </c:v>
              </c:pt>
              <c:pt idx="45">
                <c:v>Neutral</c:v>
              </c:pt>
              <c:pt idx="46">
                <c:v>Alcohol</c:v>
              </c:pt>
              <c:pt idx="47">
                <c:v> </c:v>
              </c:pt>
              <c:pt idx="48">
                <c:v>Neutral</c:v>
              </c:pt>
              <c:pt idx="49">
                <c:v>Alcohol</c:v>
              </c:pt>
              <c:pt idx="50">
                <c:v> </c:v>
              </c:pt>
              <c:pt idx="51">
                <c:v>Neutral</c:v>
              </c:pt>
              <c:pt idx="52">
                <c:v>Alcohol</c:v>
              </c:pt>
              <c:pt idx="53">
                <c:v> </c:v>
              </c:pt>
              <c:pt idx="54">
                <c:v>Neutral</c:v>
              </c:pt>
              <c:pt idx="55">
                <c:v>Alcohol</c:v>
              </c:pt>
              <c:pt idx="56">
                <c:v> </c:v>
              </c:pt>
              <c:pt idx="57">
                <c:v>Neutral</c:v>
              </c:pt>
              <c:pt idx="58">
                <c:v>Alcohol</c:v>
              </c:pt>
              <c:pt idx="59">
                <c:v> </c:v>
              </c:pt>
              <c:pt idx="60">
                <c:v>Neutral</c:v>
              </c:pt>
              <c:pt idx="61">
                <c:v>Alcohol</c:v>
              </c:pt>
              <c:pt idx="62">
                <c:v> </c:v>
              </c:pt>
              <c:pt idx="63">
                <c:v>Neutral</c:v>
              </c:pt>
              <c:pt idx="64">
                <c:v>Alcohol</c:v>
              </c:pt>
              <c:pt idx="65">
                <c:v> </c:v>
              </c:pt>
              <c:pt idx="66">
                <c:v>Neutral</c:v>
              </c:pt>
              <c:pt idx="67">
                <c:v>Alcohol</c:v>
              </c:pt>
              <c:pt idx="68">
                <c:v> </c:v>
              </c:pt>
              <c:pt idx="69">
                <c:v>Neutral</c:v>
              </c:pt>
              <c:pt idx="70">
                <c:v>Alcohol</c:v>
              </c:pt>
              <c:pt idx="71">
                <c:v> </c:v>
              </c:pt>
              <c:pt idx="72">
                <c:v>Neutral</c:v>
              </c:pt>
              <c:pt idx="73">
                <c:v>Alcohol</c:v>
              </c:pt>
              <c:pt idx="74">
                <c:v> </c:v>
              </c:pt>
              <c:pt idx="75">
                <c:v>Neutral</c:v>
              </c:pt>
              <c:pt idx="76">
                <c:v>Alcohol</c:v>
              </c:pt>
              <c:pt idx="77">
                <c:v> </c:v>
              </c:pt>
              <c:pt idx="78">
                <c:v>Neutral</c:v>
              </c:pt>
              <c:pt idx="79">
                <c:v>Alcohol</c:v>
              </c:pt>
              <c:pt idx="80">
                <c:v> </c:v>
              </c:pt>
              <c:pt idx="81">
                <c:v>Neutral</c:v>
              </c:pt>
              <c:pt idx="82">
                <c:v>Alcohol</c:v>
              </c:pt>
            </c:strLit>
          </c:cat>
          <c:val>
            <c:numRef>
              <c:f>('study 2 - internal (2)'!$S$3,'study 2 - internal (2)'!$S$6)</c:f>
              <c:numCache>
                <c:formatCode>General</c:formatCode>
                <c:ptCount val="2"/>
                <c:pt idx="0">
                  <c:v>3.9862000000000002</c:v>
                </c:pt>
                <c:pt idx="1">
                  <c:v>3.9944000000000002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99C-4EBC-A68F-E9CAEC857C07}"/>
            </c:ext>
          </c:extLst>
        </c:ser>
        <c:ser>
          <c:idx val="1"/>
          <c:order val="1"/>
          <c:tx>
            <c:v>External motives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('study 2 - internal (2)'!$W$4,'study 2 - internal (2)'!$W$7)</c:f>
                <c:numCache>
                  <c:formatCode>General</c:formatCode>
                  <c:ptCount val="2"/>
                  <c:pt idx="0">
                    <c:v>0.18382078235953825</c:v>
                  </c:pt>
                  <c:pt idx="1">
                    <c:v>0.12783190646413911</c:v>
                  </c:pt>
                </c:numCache>
                <c:extLst/>
              </c:numRef>
            </c:plus>
            <c:minus>
              <c:numRef>
                <c:f>('study 2 - internal (2)'!$W$4,'study 2 - internal (2)'!$W$7)</c:f>
                <c:numCache>
                  <c:formatCode>General</c:formatCode>
                  <c:ptCount val="2"/>
                  <c:pt idx="0">
                    <c:v>0.18382078235953825</c:v>
                  </c:pt>
                  <c:pt idx="1">
                    <c:v>0.12783190646413911</c:v>
                  </c:pt>
                </c:numCache>
                <c:extLst/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Lit>
              <c:ptCount val="83"/>
              <c:pt idx="0">
                <c:v>Neutral</c:v>
              </c:pt>
              <c:pt idx="1">
                <c:v>Alcohol</c:v>
              </c:pt>
              <c:pt idx="2">
                <c:v> </c:v>
              </c:pt>
              <c:pt idx="3">
                <c:v>Neutral</c:v>
              </c:pt>
              <c:pt idx="4">
                <c:v>Alcohol</c:v>
              </c:pt>
              <c:pt idx="5">
                <c:v> </c:v>
              </c:pt>
              <c:pt idx="6">
                <c:v>Neutral</c:v>
              </c:pt>
              <c:pt idx="7">
                <c:v>Alcohol</c:v>
              </c:pt>
              <c:pt idx="8">
                <c:v> </c:v>
              </c:pt>
              <c:pt idx="9">
                <c:v>Neutral</c:v>
              </c:pt>
              <c:pt idx="10">
                <c:v>Alcohol</c:v>
              </c:pt>
              <c:pt idx="11">
                <c:v> </c:v>
              </c:pt>
              <c:pt idx="12">
                <c:v>Neutral</c:v>
              </c:pt>
              <c:pt idx="13">
                <c:v>Alcohol</c:v>
              </c:pt>
              <c:pt idx="14">
                <c:v> </c:v>
              </c:pt>
              <c:pt idx="15">
                <c:v>Neutral</c:v>
              </c:pt>
              <c:pt idx="16">
                <c:v>Alcohol</c:v>
              </c:pt>
              <c:pt idx="17">
                <c:v> </c:v>
              </c:pt>
              <c:pt idx="18">
                <c:v>Neutral</c:v>
              </c:pt>
              <c:pt idx="19">
                <c:v>Alcohol</c:v>
              </c:pt>
              <c:pt idx="20">
                <c:v> </c:v>
              </c:pt>
              <c:pt idx="21">
                <c:v>Neutral</c:v>
              </c:pt>
              <c:pt idx="22">
                <c:v>Alcohol</c:v>
              </c:pt>
              <c:pt idx="23">
                <c:v> </c:v>
              </c:pt>
              <c:pt idx="24">
                <c:v>Neutral</c:v>
              </c:pt>
              <c:pt idx="25">
                <c:v>Alcohol</c:v>
              </c:pt>
              <c:pt idx="26">
                <c:v> </c:v>
              </c:pt>
              <c:pt idx="27">
                <c:v>Neutral</c:v>
              </c:pt>
              <c:pt idx="28">
                <c:v>Alcohol</c:v>
              </c:pt>
              <c:pt idx="29">
                <c:v> </c:v>
              </c:pt>
              <c:pt idx="30">
                <c:v>Neutral</c:v>
              </c:pt>
              <c:pt idx="31">
                <c:v>Alcohol</c:v>
              </c:pt>
              <c:pt idx="32">
                <c:v> </c:v>
              </c:pt>
              <c:pt idx="33">
                <c:v>Neutral</c:v>
              </c:pt>
              <c:pt idx="34">
                <c:v>Alcohol</c:v>
              </c:pt>
              <c:pt idx="35">
                <c:v> </c:v>
              </c:pt>
              <c:pt idx="36">
                <c:v>Neutral</c:v>
              </c:pt>
              <c:pt idx="37">
                <c:v>Alcohol</c:v>
              </c:pt>
              <c:pt idx="38">
                <c:v> </c:v>
              </c:pt>
              <c:pt idx="39">
                <c:v>Neutral</c:v>
              </c:pt>
              <c:pt idx="40">
                <c:v>Alcohol</c:v>
              </c:pt>
              <c:pt idx="41">
                <c:v> </c:v>
              </c:pt>
              <c:pt idx="42">
                <c:v>Neutral</c:v>
              </c:pt>
              <c:pt idx="43">
                <c:v>Alcohol</c:v>
              </c:pt>
              <c:pt idx="44">
                <c:v> </c:v>
              </c:pt>
              <c:pt idx="45">
                <c:v>Neutral</c:v>
              </c:pt>
              <c:pt idx="46">
                <c:v>Alcohol</c:v>
              </c:pt>
              <c:pt idx="47">
                <c:v> </c:v>
              </c:pt>
              <c:pt idx="48">
                <c:v>Neutral</c:v>
              </c:pt>
              <c:pt idx="49">
                <c:v>Alcohol</c:v>
              </c:pt>
              <c:pt idx="50">
                <c:v> </c:v>
              </c:pt>
              <c:pt idx="51">
                <c:v>Neutral</c:v>
              </c:pt>
              <c:pt idx="52">
                <c:v>Alcohol</c:v>
              </c:pt>
              <c:pt idx="53">
                <c:v> </c:v>
              </c:pt>
              <c:pt idx="54">
                <c:v>Neutral</c:v>
              </c:pt>
              <c:pt idx="55">
                <c:v>Alcohol</c:v>
              </c:pt>
              <c:pt idx="56">
                <c:v> </c:v>
              </c:pt>
              <c:pt idx="57">
                <c:v>Neutral</c:v>
              </c:pt>
              <c:pt idx="58">
                <c:v>Alcohol</c:v>
              </c:pt>
              <c:pt idx="59">
                <c:v> </c:v>
              </c:pt>
              <c:pt idx="60">
                <c:v>Neutral</c:v>
              </c:pt>
              <c:pt idx="61">
                <c:v>Alcohol</c:v>
              </c:pt>
              <c:pt idx="62">
                <c:v> </c:v>
              </c:pt>
              <c:pt idx="63">
                <c:v>Neutral</c:v>
              </c:pt>
              <c:pt idx="64">
                <c:v>Alcohol</c:v>
              </c:pt>
              <c:pt idx="65">
                <c:v> </c:v>
              </c:pt>
              <c:pt idx="66">
                <c:v>Neutral</c:v>
              </c:pt>
              <c:pt idx="67">
                <c:v>Alcohol</c:v>
              </c:pt>
              <c:pt idx="68">
                <c:v> </c:v>
              </c:pt>
              <c:pt idx="69">
                <c:v>Neutral</c:v>
              </c:pt>
              <c:pt idx="70">
                <c:v>Alcohol</c:v>
              </c:pt>
              <c:pt idx="71">
                <c:v> </c:v>
              </c:pt>
              <c:pt idx="72">
                <c:v>Neutral</c:v>
              </c:pt>
              <c:pt idx="73">
                <c:v>Alcohol</c:v>
              </c:pt>
              <c:pt idx="74">
                <c:v> </c:v>
              </c:pt>
              <c:pt idx="75">
                <c:v>Neutral</c:v>
              </c:pt>
              <c:pt idx="76">
                <c:v>Alcohol</c:v>
              </c:pt>
              <c:pt idx="77">
                <c:v> </c:v>
              </c:pt>
              <c:pt idx="78">
                <c:v>Neutral</c:v>
              </c:pt>
              <c:pt idx="79">
                <c:v>Alcohol</c:v>
              </c:pt>
              <c:pt idx="80">
                <c:v> </c:v>
              </c:pt>
              <c:pt idx="81">
                <c:v>Neutral</c:v>
              </c:pt>
              <c:pt idx="82">
                <c:v>Alcohol</c:v>
              </c:pt>
            </c:strLit>
          </c:cat>
          <c:val>
            <c:numRef>
              <c:f>('study 2 - internal (2)'!$S$4,'study 2 - internal (2)'!$S$7)</c:f>
              <c:numCache>
                <c:formatCode>General</c:formatCode>
                <c:ptCount val="2"/>
                <c:pt idx="0">
                  <c:v>3.3515000000000001</c:v>
                </c:pt>
                <c:pt idx="1">
                  <c:v>3.8513000000000002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99C-4EBC-A68F-E9CAEC857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75596904"/>
        <c:axId val="375598216"/>
      </c:barChart>
      <c:catAx>
        <c:axId val="375596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5598216"/>
        <c:crosses val="autoZero"/>
        <c:auto val="1"/>
        <c:lblAlgn val="ctr"/>
        <c:lblOffset val="100"/>
        <c:noMultiLvlLbl val="0"/>
      </c:catAx>
      <c:valAx>
        <c:axId val="375598216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Internal Motivations</a:t>
                </a:r>
              </a:p>
            </c:rich>
          </c:tx>
          <c:layout>
            <c:manualLayout>
              <c:xMode val="edge"/>
              <c:yMode val="edge"/>
              <c:x val="2.9121777758414215E-2"/>
              <c:y val="0.252471141017460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55969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715293896273792"/>
          <c:y val="7.7464846122539182E-3"/>
          <c:w val="0.51760990520572792"/>
          <c:h val="0.16624944155771809"/>
        </c:manualLayout>
      </c:layout>
      <c:overlay val="0"/>
      <c:spPr>
        <a:noFill/>
        <a:ln w="127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</cdr:x>
      <cdr:y>0.02021</cdr:y>
    </cdr:from>
    <cdr:to>
      <cdr:x>0.22805</cdr:x>
      <cdr:y>0.38393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15866EF-3356-4753-8CAC-28D591CB294E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0.3688</cdr:x>
      <cdr:y>0.8148</cdr:y>
    </cdr:from>
    <cdr:to>
      <cdr:x>0.61507</cdr:x>
      <cdr:y>0.95297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40E51F4E-86AA-4E07-9B91-0DBFB31CF21C}"/>
            </a:ext>
          </a:extLst>
        </cdr:cNvPr>
        <cdr:cNvSpPr txBox="1"/>
      </cdr:nvSpPr>
      <cdr:spPr>
        <a:xfrm xmlns:a="http://schemas.openxmlformats.org/drawingml/2006/main">
          <a:off x="2920559" y="2809267"/>
          <a:ext cx="1950233" cy="476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Man                                                               Woman</a:t>
          </a:r>
        </a:p>
        <a:p xmlns:a="http://schemas.openxmlformats.org/drawingml/2006/main"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Gender of Participant</a:t>
          </a:r>
        </a:p>
      </cdr:txBody>
    </cdr:sp>
  </cdr:relSizeAnchor>
  <cdr:relSizeAnchor xmlns:cdr="http://schemas.openxmlformats.org/drawingml/2006/chartDrawing">
    <cdr:from>
      <cdr:x>0.21875</cdr:x>
      <cdr:y>0.23421</cdr:y>
    </cdr:from>
    <cdr:to>
      <cdr:x>0.37981</cdr:x>
      <cdr:y>0.25416</cdr:y>
    </cdr:to>
    <cdr:sp macro="" textlink="">
      <cdr:nvSpPr>
        <cdr:cNvPr id="10" name="Left Bracket 9">
          <a:extLst xmlns:a="http://schemas.openxmlformats.org/drawingml/2006/main">
            <a:ext uri="{FF2B5EF4-FFF2-40B4-BE49-F238E27FC236}">
              <a16:creationId xmlns:a16="http://schemas.microsoft.com/office/drawing/2014/main" id="{3C5FBE27-6D3E-491D-ACE4-E3EC1CA9253D}"/>
            </a:ext>
          </a:extLst>
        </cdr:cNvPr>
        <cdr:cNvSpPr/>
      </cdr:nvSpPr>
      <cdr:spPr>
        <a:xfrm xmlns:a="http://schemas.openxmlformats.org/drawingml/2006/main" rot="5400000">
          <a:off x="2053882" y="280004"/>
          <a:ext cx="68784" cy="1123812"/>
        </a:xfrm>
        <a:prstGeom xmlns:a="http://schemas.openxmlformats.org/drawingml/2006/main" prst="leftBracket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0.27799</cdr:x>
      <cdr:y>0.16786</cdr:y>
    </cdr:from>
    <cdr:to>
      <cdr:x>0.36785</cdr:x>
      <cdr:y>0.38463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789AF401-BA8F-4412-8E43-C48CFCF19309}"/>
            </a:ext>
          </a:extLst>
        </cdr:cNvPr>
        <cdr:cNvSpPr txBox="1"/>
      </cdr:nvSpPr>
      <cdr:spPr>
        <a:xfrm xmlns:a="http://schemas.openxmlformats.org/drawingml/2006/main">
          <a:off x="1939684" y="578757"/>
          <a:ext cx="627007" cy="747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**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</cdr:x>
      <cdr:y>0.02021</cdr:y>
    </cdr:from>
    <cdr:to>
      <cdr:x>0.22805</cdr:x>
      <cdr:y>0.38393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15866EF-3356-4753-8CAC-28D591CB294E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0.3688</cdr:x>
      <cdr:y>0.8148</cdr:y>
    </cdr:from>
    <cdr:to>
      <cdr:x>0.61507</cdr:x>
      <cdr:y>0.95297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40E51F4E-86AA-4E07-9B91-0DBFB31CF21C}"/>
            </a:ext>
          </a:extLst>
        </cdr:cNvPr>
        <cdr:cNvSpPr txBox="1"/>
      </cdr:nvSpPr>
      <cdr:spPr>
        <a:xfrm xmlns:a="http://schemas.openxmlformats.org/drawingml/2006/main">
          <a:off x="2920559" y="2809267"/>
          <a:ext cx="1950233" cy="476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Man                                            Woman</a:t>
          </a:r>
        </a:p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Gender of Participant</a:t>
          </a:r>
        </a:p>
      </cdr:txBody>
    </cdr:sp>
  </cdr:relSizeAnchor>
  <cdr:relSizeAnchor xmlns:cdr="http://schemas.openxmlformats.org/drawingml/2006/chartDrawing">
    <cdr:from>
      <cdr:x>0.21875</cdr:x>
      <cdr:y>0.23421</cdr:y>
    </cdr:from>
    <cdr:to>
      <cdr:x>0.37981</cdr:x>
      <cdr:y>0.25416</cdr:y>
    </cdr:to>
    <cdr:sp macro="" textlink="">
      <cdr:nvSpPr>
        <cdr:cNvPr id="10" name="Left Bracket 9">
          <a:extLst xmlns:a="http://schemas.openxmlformats.org/drawingml/2006/main">
            <a:ext uri="{FF2B5EF4-FFF2-40B4-BE49-F238E27FC236}">
              <a16:creationId xmlns:a16="http://schemas.microsoft.com/office/drawing/2014/main" id="{3C5FBE27-6D3E-491D-ACE4-E3EC1CA9253D}"/>
            </a:ext>
          </a:extLst>
        </cdr:cNvPr>
        <cdr:cNvSpPr/>
      </cdr:nvSpPr>
      <cdr:spPr>
        <a:xfrm xmlns:a="http://schemas.openxmlformats.org/drawingml/2006/main" rot="5400000">
          <a:off x="2053882" y="280004"/>
          <a:ext cx="68784" cy="1123812"/>
        </a:xfrm>
        <a:prstGeom xmlns:a="http://schemas.openxmlformats.org/drawingml/2006/main" prst="leftBracket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0.27799</cdr:x>
      <cdr:y>0.16786</cdr:y>
    </cdr:from>
    <cdr:to>
      <cdr:x>0.36785</cdr:x>
      <cdr:y>0.38463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789AF401-BA8F-4412-8E43-C48CFCF19309}"/>
            </a:ext>
          </a:extLst>
        </cdr:cNvPr>
        <cdr:cNvSpPr txBox="1"/>
      </cdr:nvSpPr>
      <cdr:spPr>
        <a:xfrm xmlns:a="http://schemas.openxmlformats.org/drawingml/2006/main">
          <a:off x="1939684" y="578757"/>
          <a:ext cx="627007" cy="747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**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0.012</cdr:x>
      <cdr:y>0.02021</cdr:y>
    </cdr:from>
    <cdr:to>
      <cdr:x>0.22805</cdr:x>
      <cdr:y>0.38393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15866EF-3356-4753-8CAC-28D591CB294E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0.3688</cdr:x>
      <cdr:y>0.8148</cdr:y>
    </cdr:from>
    <cdr:to>
      <cdr:x>0.61507</cdr:x>
      <cdr:y>0.95297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40E51F4E-86AA-4E07-9B91-0DBFB31CF21C}"/>
            </a:ext>
          </a:extLst>
        </cdr:cNvPr>
        <cdr:cNvSpPr txBox="1"/>
      </cdr:nvSpPr>
      <cdr:spPr>
        <a:xfrm xmlns:a="http://schemas.openxmlformats.org/drawingml/2006/main">
          <a:off x="2920559" y="2809267"/>
          <a:ext cx="1950233" cy="476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 Man                                          Woman</a:t>
          </a:r>
        </a:p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Gender of Participant</a:t>
          </a:r>
        </a:p>
      </cdr:txBody>
    </cdr:sp>
  </cdr:relSizeAnchor>
  <cdr:relSizeAnchor xmlns:cdr="http://schemas.openxmlformats.org/drawingml/2006/chartDrawing">
    <cdr:from>
      <cdr:x>0.21875</cdr:x>
      <cdr:y>0.23421</cdr:y>
    </cdr:from>
    <cdr:to>
      <cdr:x>0.37981</cdr:x>
      <cdr:y>0.25416</cdr:y>
    </cdr:to>
    <cdr:sp macro="" textlink="">
      <cdr:nvSpPr>
        <cdr:cNvPr id="10" name="Left Bracket 9">
          <a:extLst xmlns:a="http://schemas.openxmlformats.org/drawingml/2006/main">
            <a:ext uri="{FF2B5EF4-FFF2-40B4-BE49-F238E27FC236}">
              <a16:creationId xmlns:a16="http://schemas.microsoft.com/office/drawing/2014/main" id="{3C5FBE27-6D3E-491D-ACE4-E3EC1CA9253D}"/>
            </a:ext>
          </a:extLst>
        </cdr:cNvPr>
        <cdr:cNvSpPr/>
      </cdr:nvSpPr>
      <cdr:spPr>
        <a:xfrm xmlns:a="http://schemas.openxmlformats.org/drawingml/2006/main" rot="5400000">
          <a:off x="2053882" y="280004"/>
          <a:ext cx="68784" cy="1123812"/>
        </a:xfrm>
        <a:prstGeom xmlns:a="http://schemas.openxmlformats.org/drawingml/2006/main" prst="leftBracket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0.27116</cdr:x>
      <cdr:y>0.17035</cdr:y>
    </cdr:from>
    <cdr:to>
      <cdr:x>0.36102</cdr:x>
      <cdr:y>0.38712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789AF401-BA8F-4412-8E43-C48CFCF19309}"/>
            </a:ext>
          </a:extLst>
        </cdr:cNvPr>
        <cdr:cNvSpPr txBox="1"/>
      </cdr:nvSpPr>
      <cdr:spPr>
        <a:xfrm xmlns:a="http://schemas.openxmlformats.org/drawingml/2006/main">
          <a:off x="1892077" y="652227"/>
          <a:ext cx="627007" cy="829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***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0.012</cdr:x>
      <cdr:y>0.02021</cdr:y>
    </cdr:from>
    <cdr:to>
      <cdr:x>0.22805</cdr:x>
      <cdr:y>0.38393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15866EF-3356-4753-8CAC-28D591CB294E}"/>
            </a:ext>
          </a:extLst>
        </cdr:cNvPr>
        <cdr:cNvSpPr txBox="1"/>
      </cdr:nvSpPr>
      <cdr:spPr>
        <a:xfrm xmlns:a="http://schemas.openxmlformats.org/drawingml/2006/main">
          <a:off x="50800" y="50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0.3688</cdr:x>
      <cdr:y>0.8148</cdr:y>
    </cdr:from>
    <cdr:to>
      <cdr:x>0.61507</cdr:x>
      <cdr:y>0.96777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40E51F4E-86AA-4E07-9B91-0DBFB31CF21C}"/>
            </a:ext>
          </a:extLst>
        </cdr:cNvPr>
        <cdr:cNvSpPr txBox="1"/>
      </cdr:nvSpPr>
      <cdr:spPr>
        <a:xfrm xmlns:a="http://schemas.openxmlformats.org/drawingml/2006/main">
          <a:off x="2947777" y="3399416"/>
          <a:ext cx="1968409" cy="638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Man                                                  Woman</a:t>
          </a:r>
        </a:p>
        <a:p xmlns:a="http://schemas.openxmlformats.org/drawingml/2006/main"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Gender of Participant</a:t>
          </a:r>
        </a:p>
      </cdr:txBody>
    </cdr:sp>
  </cdr:relSizeAnchor>
  <cdr:relSizeAnchor xmlns:cdr="http://schemas.openxmlformats.org/drawingml/2006/chartDrawing">
    <cdr:from>
      <cdr:x>0.21875</cdr:x>
      <cdr:y>0.23421</cdr:y>
    </cdr:from>
    <cdr:to>
      <cdr:x>0.37981</cdr:x>
      <cdr:y>0.25416</cdr:y>
    </cdr:to>
    <cdr:sp macro="" textlink="">
      <cdr:nvSpPr>
        <cdr:cNvPr id="10" name="Left Bracket 9">
          <a:extLst xmlns:a="http://schemas.openxmlformats.org/drawingml/2006/main">
            <a:ext uri="{FF2B5EF4-FFF2-40B4-BE49-F238E27FC236}">
              <a16:creationId xmlns:a16="http://schemas.microsoft.com/office/drawing/2014/main" id="{3C5FBE27-6D3E-491D-ACE4-E3EC1CA9253D}"/>
            </a:ext>
          </a:extLst>
        </cdr:cNvPr>
        <cdr:cNvSpPr/>
      </cdr:nvSpPr>
      <cdr:spPr>
        <a:xfrm xmlns:a="http://schemas.openxmlformats.org/drawingml/2006/main" rot="5400000">
          <a:off x="2053882" y="280004"/>
          <a:ext cx="68784" cy="1123812"/>
        </a:xfrm>
        <a:prstGeom xmlns:a="http://schemas.openxmlformats.org/drawingml/2006/main" prst="leftBracket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0.27799</cdr:x>
      <cdr:y>0.16786</cdr:y>
    </cdr:from>
    <cdr:to>
      <cdr:x>0.36785</cdr:x>
      <cdr:y>0.38463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789AF401-BA8F-4412-8E43-C48CFCF19309}"/>
            </a:ext>
          </a:extLst>
        </cdr:cNvPr>
        <cdr:cNvSpPr txBox="1"/>
      </cdr:nvSpPr>
      <cdr:spPr>
        <a:xfrm xmlns:a="http://schemas.openxmlformats.org/drawingml/2006/main">
          <a:off x="1939684" y="578757"/>
          <a:ext cx="627007" cy="747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**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79F84-2427-4257-A1EE-DA2ED014E6C4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FCFD-1E3E-4DE2-A4F6-C477FA0FF69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5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5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24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66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03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80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574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80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402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04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76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2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838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482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93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88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82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4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58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778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74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83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70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b="1">
                <a:solidFill>
                  <a:srgbClr val="C10B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335E-1311-4F1E-BFC3-DE966747EBE4}" type="datetime1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0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3F93-BDC7-4953-A0A7-6D5D85FFFEDD}" type="datetime1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2E3-1E6A-4CDA-A491-3231792324F8}" type="datetime1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7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1143000"/>
            <a:ext cx="10972800" cy="562074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772816"/>
            <a:ext cx="11055019" cy="4353347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4118-091C-4DAA-9739-5EF5A914CB4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>
            <a:off x="0" y="1143000"/>
            <a:ext cx="121920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148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37A-B8A2-4D67-A11F-B6DB18F6A3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3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A4C2-1B4F-44F3-8A2A-94ABB85915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3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23C3-8DF7-4F74-9819-CFE8167FDC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8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41AA-1B4E-4955-91AE-FE7D51B52A4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4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E8F8-F516-4D3D-88D7-B1DF6337A0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46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CCF1-C317-4953-B0D6-1155B1E85C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25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B3-2E54-4BC9-8062-9ADD03E1F1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555C-F8A1-4729-9B50-73F10B1AAE2C}" type="datetime1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24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6644-7163-4BA6-8F7E-C40348EB0E9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39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BDE7-DC3F-42B6-B6AC-772B68FB001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18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7E7-58BA-4B55-B98E-F48B2DE8E9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96F-687F-4ACA-BC5E-55D1F106110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4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A816-58FD-4934-8AC4-DEB889642674}" type="datetime1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1CF5-022C-4142-B13C-B7C9E04DB360}" type="datetime1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9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DE2E-2FD3-417A-A146-5ACFFFA80880}" type="datetime1">
              <a:rPr lang="en-GB" smtClean="0"/>
              <a:t>15/07/2024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7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4755-3C4A-43CF-B175-8F9D2CED9C91}" type="datetime1">
              <a:rPr lang="en-GB" smtClean="0"/>
              <a:t>15/07/2024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4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9A77-0F16-4E13-9E97-B30E38D4FFA1}" type="datetime1">
              <a:rPr lang="en-GB" smtClean="0"/>
              <a:t>15/07/2024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AD79-CAEC-4C45-BD2B-EF65954F45E3}" type="datetime1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41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74FD-0E56-4DAD-B47F-6DD4FCBC3116}" type="datetime1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5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064F-D4CE-4371-B27B-8ECEB25301EF}" type="datetime1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261718"/>
            <a:ext cx="2473907" cy="6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7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5E85-8BC4-4AF2-8C3F-927F3D2DC7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33F31-5D14-28B4-D926-4860297003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261718"/>
            <a:ext cx="2473907" cy="6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9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9F42-2C25-4FDA-AA3A-3B922F5981C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15/07/2024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93502C-ED54-33BD-7F79-4C3D6950BE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9" y="261718"/>
            <a:ext cx="2473907" cy="6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8444" y="2236787"/>
            <a:ext cx="11495112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It's not what you say, it's how you say it: </a:t>
            </a:r>
            <a:br>
              <a:rPr lang="en-GB" dirty="0"/>
            </a:br>
            <a:r>
              <a:rPr lang="en-GB" sz="3100" dirty="0"/>
              <a:t>How promoting meritocracy and internal motivations promote support for gender equality initiatives among STEM academics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Dr Zachary W Petzel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4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Study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972800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Interventions which emphasize meritocracy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Increases support among men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No difference among women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Interventions which emphasize affirmative action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Decreases support among men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May elicit backlash against interventions </a:t>
            </a: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de-DE" sz="2000" dirty="0">
                <a:solidFill>
                  <a:schemeClr val="tx1"/>
                </a:solidFill>
              </a:rPr>
              <a:t>Legault et al., 2011)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C738F-BD89-05D1-DCBE-4404DBEBE31E}"/>
              </a:ext>
            </a:extLst>
          </p:cNvPr>
          <p:cNvSpPr txBox="1"/>
          <p:nvPr/>
        </p:nvSpPr>
        <p:spPr>
          <a:xfrm>
            <a:off x="-21340" y="6515206"/>
            <a:ext cx="597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(Farrell, Petzel et al., 2021)</a:t>
            </a:r>
          </a:p>
        </p:txBody>
      </p:sp>
    </p:spTree>
    <p:extLst>
      <p:ext uri="{BB962C8B-B14F-4D97-AF65-F5344CB8AC3E}">
        <p14:creationId xmlns:p14="http://schemas.microsoft.com/office/powerpoint/2010/main" val="12102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Roadblocks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972800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Interventions often perceived as mandated or required</a:t>
            </a:r>
          </a:p>
          <a:p>
            <a:r>
              <a:rPr lang="en-GB" dirty="0">
                <a:solidFill>
                  <a:schemeClr val="tx1"/>
                </a:solidFill>
              </a:rPr>
              <a:t>Participation is motivated by external incentives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C738F-BD89-05D1-DCBE-4404DBEBE31E}"/>
              </a:ext>
            </a:extLst>
          </p:cNvPr>
          <p:cNvSpPr txBox="1"/>
          <p:nvPr/>
        </p:nvSpPr>
        <p:spPr>
          <a:xfrm>
            <a:off x="-21340" y="6515206"/>
            <a:ext cx="597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Ovseiko</a:t>
            </a:r>
            <a:r>
              <a:rPr lang="en-GB" dirty="0"/>
              <a:t> et al. 2017)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C0AF8D-7ABD-7B35-213D-89E10DB52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25" y="3178835"/>
            <a:ext cx="8165790" cy="14230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7D4155-8477-6831-5D85-04965A46F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20" y="4704238"/>
            <a:ext cx="7784185" cy="178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1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Self-determination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972800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External/extrinsic motivations</a:t>
            </a:r>
          </a:p>
          <a:p>
            <a:pPr lvl="1"/>
            <a:r>
              <a:rPr lang="en-GB" dirty="0" err="1">
                <a:solidFill>
                  <a:schemeClr val="tx1"/>
                </a:solidFill>
              </a:rPr>
              <a:t>Behavior</a:t>
            </a:r>
            <a:r>
              <a:rPr lang="en-GB" dirty="0">
                <a:solidFill>
                  <a:schemeClr val="tx1"/>
                </a:solidFill>
              </a:rPr>
              <a:t> driven by rewards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Rewards unrelated to </a:t>
            </a:r>
            <a:r>
              <a:rPr lang="en-GB" dirty="0" err="1">
                <a:solidFill>
                  <a:schemeClr val="tx1"/>
                </a:solidFill>
              </a:rPr>
              <a:t>behavior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Internal/intrinsic motivations</a:t>
            </a:r>
          </a:p>
          <a:p>
            <a:pPr lvl="1"/>
            <a:r>
              <a:rPr lang="en-GB" dirty="0" err="1">
                <a:solidFill>
                  <a:schemeClr val="tx1"/>
                </a:solidFill>
              </a:rPr>
              <a:t>Behavior</a:t>
            </a:r>
            <a:r>
              <a:rPr lang="en-GB" dirty="0">
                <a:solidFill>
                  <a:schemeClr val="tx1"/>
                </a:solidFill>
              </a:rPr>
              <a:t> driven by self-interest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No explicit reward for </a:t>
            </a:r>
            <a:r>
              <a:rPr lang="en-GB" dirty="0" err="1">
                <a:solidFill>
                  <a:schemeClr val="tx1"/>
                </a:solidFill>
              </a:rPr>
              <a:t>behavior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 err="1">
                <a:solidFill>
                  <a:schemeClr val="tx1"/>
                </a:solidFill>
              </a:rPr>
              <a:t>Behavior</a:t>
            </a:r>
            <a:r>
              <a:rPr lang="en-GB" dirty="0">
                <a:solidFill>
                  <a:schemeClr val="tx1"/>
                </a:solidFill>
              </a:rPr>
              <a:t> is rewarding in itself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C738F-BD89-05D1-DCBE-4404DBEBE31E}"/>
              </a:ext>
            </a:extLst>
          </p:cNvPr>
          <p:cNvSpPr txBox="1"/>
          <p:nvPr/>
        </p:nvSpPr>
        <p:spPr>
          <a:xfrm>
            <a:off x="-21340" y="6515206"/>
            <a:ext cx="597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(Ryan &amp; Deci 2017)</a:t>
            </a:r>
          </a:p>
        </p:txBody>
      </p:sp>
    </p:spTree>
    <p:extLst>
      <p:ext uri="{BB962C8B-B14F-4D97-AF65-F5344CB8AC3E}">
        <p14:creationId xmlns:p14="http://schemas.microsoft.com/office/powerpoint/2010/main" val="12993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Self-determination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C738F-BD89-05D1-DCBE-4404DBEBE31E}"/>
              </a:ext>
            </a:extLst>
          </p:cNvPr>
          <p:cNvSpPr txBox="1"/>
          <p:nvPr/>
        </p:nvSpPr>
        <p:spPr>
          <a:xfrm>
            <a:off x="-21340" y="6515206"/>
            <a:ext cx="597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(Devine et al., 2002; </a:t>
            </a:r>
            <a:r>
              <a:rPr lang="en-GB" dirty="0" err="1"/>
              <a:t>Ovseiko</a:t>
            </a:r>
            <a:r>
              <a:rPr lang="en-GB" dirty="0"/>
              <a:t> et al. 2017)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E1826-8D50-D737-7B97-FDE509BDE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268760"/>
            <a:ext cx="9069586" cy="1656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07238B-4287-F89F-4658-320CE2F71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888" y="3006743"/>
            <a:ext cx="4934673" cy="36907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898095-B704-7C57-5FA2-A938D5A367DC}"/>
              </a:ext>
            </a:extLst>
          </p:cNvPr>
          <p:cNvSpPr/>
          <p:nvPr/>
        </p:nvSpPr>
        <p:spPr>
          <a:xfrm>
            <a:off x="6672064" y="4005064"/>
            <a:ext cx="504496" cy="1506791"/>
          </a:xfrm>
          <a:prstGeom prst="rect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How to combat racial bias: Start in childhood">
            <a:extLst>
              <a:ext uri="{FF2B5EF4-FFF2-40B4-BE49-F238E27FC236}">
                <a16:creationId xmlns:a16="http://schemas.microsoft.com/office/drawing/2014/main" id="{8580D6F9-F3A6-12C1-66B7-1F89E54C3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441479"/>
            <a:ext cx="3234297" cy="259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81B027-A361-47A6-9566-ABE98072A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887401"/>
              </p:ext>
            </p:extLst>
          </p:nvPr>
        </p:nvGraphicFramePr>
        <p:xfrm>
          <a:off x="1848472" y="1588622"/>
          <a:ext cx="8496000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Study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64241-3828-A75A-B91D-1F3AA8B8E62D}"/>
              </a:ext>
            </a:extLst>
          </p:cNvPr>
          <p:cNvSpPr txBox="1"/>
          <p:nvPr/>
        </p:nvSpPr>
        <p:spPr>
          <a:xfrm>
            <a:off x="2855640" y="5836622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i="1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F</a:t>
            </a:r>
            <a:r>
              <a:rPr lang="en-GB" sz="1800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(1,134) = 4.06, </a:t>
            </a:r>
            <a:r>
              <a:rPr lang="en-GB" sz="1800" i="1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p </a:t>
            </a:r>
            <a:r>
              <a:rPr lang="en-GB" sz="1800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= .046, </a:t>
            </a:r>
            <a:r>
              <a:rPr lang="en-GB" sz="1800" i="1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η</a:t>
            </a:r>
            <a:r>
              <a:rPr lang="en-GB" sz="1800" kern="0" baseline="3000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2</a:t>
            </a:r>
            <a:r>
              <a:rPr lang="en-GB" sz="1800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= .</a:t>
            </a:r>
            <a:r>
              <a:rPr lang="en-GB" kern="0" dirty="0">
                <a:solidFill>
                  <a:srgbClr val="010205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031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70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Study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972800" cy="4906141"/>
          </a:xfrm>
        </p:spPr>
        <p:txBody>
          <a:bodyPr/>
          <a:lstStyle/>
          <a:p>
            <a:r>
              <a:rPr lang="en-GB" i="1" dirty="0">
                <a:solidFill>
                  <a:schemeClr val="tx1"/>
                </a:solidFill>
              </a:rPr>
              <a:t>N</a:t>
            </a:r>
            <a:r>
              <a:rPr lang="en-GB" dirty="0">
                <a:solidFill>
                  <a:schemeClr val="tx1"/>
                </a:solidFill>
              </a:rPr>
              <a:t> = 137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45.3% men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89.1% White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43% staff (lecturer, professor)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38% postgraduate students (PhD)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19% postdocs and research support staff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Recruited from 3 UK universities</a:t>
            </a:r>
          </a:p>
          <a:p>
            <a:pPr lvl="1"/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C738F-BD89-05D1-DCBE-4404DBEBE31E}"/>
              </a:ext>
            </a:extLst>
          </p:cNvPr>
          <p:cNvSpPr txBox="1"/>
          <p:nvPr/>
        </p:nvSpPr>
        <p:spPr>
          <a:xfrm>
            <a:off x="-21340" y="6515206"/>
            <a:ext cx="597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(Farrell, Petzel et al., 2021)</a:t>
            </a:r>
          </a:p>
        </p:txBody>
      </p:sp>
    </p:spTree>
    <p:extLst>
      <p:ext uri="{BB962C8B-B14F-4D97-AF65-F5344CB8AC3E}">
        <p14:creationId xmlns:p14="http://schemas.microsoft.com/office/powerpoint/2010/main" val="9082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Study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972800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Randomly assigned to view email from “anonymous” university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New equality initiative being introduced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Manipulated to emphasize:</a:t>
            </a:r>
          </a:p>
          <a:p>
            <a:pPr lvl="2"/>
            <a:r>
              <a:rPr lang="en-GB" sz="2800" dirty="0">
                <a:solidFill>
                  <a:schemeClr val="tx1"/>
                </a:solidFill>
              </a:rPr>
              <a:t>Mandatory participation (external motives)</a:t>
            </a:r>
          </a:p>
          <a:p>
            <a:pPr lvl="2"/>
            <a:r>
              <a:rPr lang="en-GB" sz="2800" dirty="0">
                <a:solidFill>
                  <a:schemeClr val="tx1"/>
                </a:solidFill>
              </a:rPr>
              <a:t>Optional participation (internal motives)</a:t>
            </a:r>
          </a:p>
          <a:p>
            <a:r>
              <a:rPr lang="en-GB" dirty="0">
                <a:solidFill>
                  <a:schemeClr val="tx1"/>
                </a:solidFill>
              </a:rPr>
              <a:t>Also measured: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Support for intervention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Internal motivations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C738F-BD89-05D1-DCBE-4404DBEBE31E}"/>
              </a:ext>
            </a:extLst>
          </p:cNvPr>
          <p:cNvSpPr txBox="1"/>
          <p:nvPr/>
        </p:nvSpPr>
        <p:spPr>
          <a:xfrm>
            <a:off x="-21340" y="6515206"/>
            <a:ext cx="597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(Farrell, Petzel et al., 2021)</a:t>
            </a:r>
          </a:p>
        </p:txBody>
      </p:sp>
    </p:spTree>
    <p:extLst>
      <p:ext uri="{BB962C8B-B14F-4D97-AF65-F5344CB8AC3E}">
        <p14:creationId xmlns:p14="http://schemas.microsoft.com/office/powerpoint/2010/main" val="14112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AC99D6-3B12-2769-E982-ABDA1A6396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80488" r="19620" b="9873"/>
          <a:stretch/>
        </p:blipFill>
        <p:spPr bwMode="auto">
          <a:xfrm>
            <a:off x="4391608" y="3827678"/>
            <a:ext cx="6902479" cy="17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5F365-9EDC-00BF-9485-BE5CAEF1EA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72" t="57609" r="19118" b="33836"/>
          <a:stretch/>
        </p:blipFill>
        <p:spPr bwMode="auto">
          <a:xfrm>
            <a:off x="4391608" y="2029658"/>
            <a:ext cx="6806368" cy="157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B1E547-537E-AAA9-91BC-B0EFAD9B80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9" b="3396"/>
          <a:stretch/>
        </p:blipFill>
        <p:spPr bwMode="auto">
          <a:xfrm>
            <a:off x="0" y="1222466"/>
            <a:ext cx="4079776" cy="56355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Study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B1B66-6E44-BC4B-9466-2211053CFBA1}"/>
              </a:ext>
            </a:extLst>
          </p:cNvPr>
          <p:cNvSpPr txBox="1"/>
          <p:nvPr/>
        </p:nvSpPr>
        <p:spPr>
          <a:xfrm>
            <a:off x="4407893" y="1441418"/>
            <a:ext cx="30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motives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FA3C0C-FD89-BA6D-FE63-C028B4A21A1D}"/>
              </a:ext>
            </a:extLst>
          </p:cNvPr>
          <p:cNvSpPr/>
          <p:nvPr/>
        </p:nvSpPr>
        <p:spPr>
          <a:xfrm>
            <a:off x="4943872" y="2276872"/>
            <a:ext cx="1102252" cy="289164"/>
          </a:xfrm>
          <a:prstGeom prst="rect">
            <a:avLst/>
          </a:prstGeom>
          <a:solidFill>
            <a:schemeClr val="accent5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C8D13A-19EE-ADA6-C3C7-A8AC1F09B102}"/>
              </a:ext>
            </a:extLst>
          </p:cNvPr>
          <p:cNvSpPr/>
          <p:nvPr/>
        </p:nvSpPr>
        <p:spPr>
          <a:xfrm>
            <a:off x="4727848" y="4796020"/>
            <a:ext cx="4248472" cy="289164"/>
          </a:xfrm>
          <a:prstGeom prst="rect">
            <a:avLst/>
          </a:prstGeom>
          <a:solidFill>
            <a:schemeClr val="accent5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29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87B318-F660-8096-FA7A-8C17D4F16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64330" r="18085" b="27345"/>
          <a:stretch/>
        </p:blipFill>
        <p:spPr bwMode="auto">
          <a:xfrm>
            <a:off x="4391608" y="2338908"/>
            <a:ext cx="7136450" cy="159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5F365-9EDC-00BF-9485-BE5CAEF1EA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72" t="57609" r="19118" b="41048"/>
          <a:stretch/>
        </p:blipFill>
        <p:spPr bwMode="auto">
          <a:xfrm>
            <a:off x="4391608" y="2029658"/>
            <a:ext cx="6806368" cy="247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B1E547-537E-AAA9-91BC-B0EFAD9B80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9" b="3396"/>
          <a:stretch/>
        </p:blipFill>
        <p:spPr bwMode="auto">
          <a:xfrm>
            <a:off x="0" y="1222466"/>
            <a:ext cx="4079776" cy="56355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Study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B1B66-6E44-BC4B-9466-2211053CFBA1}"/>
              </a:ext>
            </a:extLst>
          </p:cNvPr>
          <p:cNvSpPr txBox="1"/>
          <p:nvPr/>
        </p:nvSpPr>
        <p:spPr>
          <a:xfrm>
            <a:off x="4407893" y="1441418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motives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C8D13A-19EE-ADA6-C3C7-A8AC1F09B102}"/>
              </a:ext>
            </a:extLst>
          </p:cNvPr>
          <p:cNvSpPr/>
          <p:nvPr/>
        </p:nvSpPr>
        <p:spPr>
          <a:xfrm>
            <a:off x="4943872" y="2338908"/>
            <a:ext cx="1872208" cy="289164"/>
          </a:xfrm>
          <a:prstGeom prst="rect">
            <a:avLst/>
          </a:prstGeom>
          <a:solidFill>
            <a:schemeClr val="accent5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6D5CCF-5818-75E9-A984-902CDDA9F6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0717" y="4051462"/>
            <a:ext cx="7168328" cy="189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9C522B7-B498-4B48-AA90-44F024F2B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661053"/>
              </p:ext>
            </p:extLst>
          </p:nvPr>
        </p:nvGraphicFramePr>
        <p:xfrm>
          <a:off x="2135560" y="1514600"/>
          <a:ext cx="8136904" cy="450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Study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64241-3828-A75A-B91D-1F3AA8B8E62D}"/>
              </a:ext>
            </a:extLst>
          </p:cNvPr>
          <p:cNvSpPr txBox="1"/>
          <p:nvPr/>
        </p:nvSpPr>
        <p:spPr>
          <a:xfrm>
            <a:off x="2783632" y="5836622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i="1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F</a:t>
            </a:r>
            <a:r>
              <a:rPr lang="en-GB" sz="1800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(1,133) = </a:t>
            </a:r>
            <a:r>
              <a:rPr lang="en-GB" kern="0" dirty="0">
                <a:solidFill>
                  <a:srgbClr val="010205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9.87</a:t>
            </a:r>
            <a:r>
              <a:rPr lang="en-GB" sz="1800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</a:t>
            </a:r>
            <a:r>
              <a:rPr lang="en-GB" sz="1800" i="1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p </a:t>
            </a:r>
            <a:r>
              <a:rPr lang="en-GB" i="1" kern="0" dirty="0">
                <a:solidFill>
                  <a:srgbClr val="010205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&lt; .001,</a:t>
            </a:r>
            <a:r>
              <a:rPr lang="en-GB" sz="1800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n-GB" sz="1800" i="1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η</a:t>
            </a:r>
            <a:r>
              <a:rPr lang="en-GB" sz="1800" kern="0" baseline="3000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2</a:t>
            </a:r>
            <a:r>
              <a:rPr lang="en-GB" sz="1800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= .</a:t>
            </a:r>
            <a:r>
              <a:rPr lang="en-GB" kern="0" dirty="0">
                <a:solidFill>
                  <a:srgbClr val="010205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099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46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Roadblocks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972800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Progress towards parity is slow despite equality initiatives </a:t>
            </a:r>
          </a:p>
          <a:p>
            <a:r>
              <a:rPr lang="en-GB" dirty="0">
                <a:solidFill>
                  <a:schemeClr val="tx1"/>
                </a:solidFill>
              </a:rPr>
              <a:t>Closing STEM gender gap may take over a century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5F3AFF-FD8D-1938-2A5C-743237D0E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" r="52469"/>
          <a:stretch/>
        </p:blipFill>
        <p:spPr bwMode="auto">
          <a:xfrm rot="16200000">
            <a:off x="4066416" y="490031"/>
            <a:ext cx="3555112" cy="84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EC738F-BD89-05D1-DCBE-4404DBEBE31E}"/>
              </a:ext>
            </a:extLst>
          </p:cNvPr>
          <p:cNvSpPr txBox="1"/>
          <p:nvPr/>
        </p:nvSpPr>
        <p:spPr>
          <a:xfrm>
            <a:off x="-21340" y="6515206"/>
            <a:ext cx="3600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(Holman et al., 2018)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8A050E0-0C36-2A14-BF17-FC496256A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04" b="98498"/>
          <a:stretch/>
        </p:blipFill>
        <p:spPr bwMode="auto">
          <a:xfrm>
            <a:off x="4810855" y="3012822"/>
            <a:ext cx="5245585" cy="20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7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E8EF29B-00D9-4EC9-8C94-95CAD803C9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900433"/>
              </p:ext>
            </p:extLst>
          </p:nvPr>
        </p:nvGraphicFramePr>
        <p:xfrm>
          <a:off x="2063552" y="1628800"/>
          <a:ext cx="8316924" cy="435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Study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64241-3828-A75A-B91D-1F3AA8B8E62D}"/>
              </a:ext>
            </a:extLst>
          </p:cNvPr>
          <p:cNvSpPr txBox="1"/>
          <p:nvPr/>
        </p:nvSpPr>
        <p:spPr>
          <a:xfrm>
            <a:off x="2783632" y="5836622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i="1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F</a:t>
            </a:r>
            <a:r>
              <a:rPr lang="en-GB" sz="1800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(1,133) = 7.80, </a:t>
            </a:r>
            <a:r>
              <a:rPr lang="en-GB" sz="1800" i="1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p </a:t>
            </a:r>
            <a:r>
              <a:rPr lang="en-GB" sz="1800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= .006</a:t>
            </a:r>
            <a:r>
              <a:rPr lang="en-GB" i="1" kern="0" dirty="0">
                <a:solidFill>
                  <a:srgbClr val="010205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,</a:t>
            </a:r>
            <a:r>
              <a:rPr lang="en-GB" sz="1800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en-GB" sz="1800" i="1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η</a:t>
            </a:r>
            <a:r>
              <a:rPr lang="en-GB" sz="1800" kern="0" baseline="3000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2</a:t>
            </a:r>
            <a:r>
              <a:rPr lang="en-GB" sz="1800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= .</a:t>
            </a:r>
            <a:r>
              <a:rPr lang="en-GB" kern="0" dirty="0">
                <a:solidFill>
                  <a:srgbClr val="010205"/>
                </a:solidFill>
                <a:latin typeface="Arial" panose="020B0604020202020204" pitchFamily="34" charset="0"/>
                <a:ea typeface="Aptos" panose="020B0004020202020204" pitchFamily="34" charset="0"/>
              </a:rPr>
              <a:t>055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779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Study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972800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Interventions which are perceived as mandatory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Reduce support among academics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Undermine internal motivations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Interventions which foster internal motives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Receive better support among academics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Promote spontaneity of equality-focused actions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Effects may be stronger among men… 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C738F-BD89-05D1-DCBE-4404DBEBE31E}"/>
              </a:ext>
            </a:extLst>
          </p:cNvPr>
          <p:cNvSpPr txBox="1"/>
          <p:nvPr/>
        </p:nvSpPr>
        <p:spPr>
          <a:xfrm>
            <a:off x="-21340" y="6515206"/>
            <a:ext cx="597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(Farrell, Petzel et al., 2021; Ryan &amp; Deci 2017)</a:t>
            </a:r>
          </a:p>
        </p:txBody>
      </p:sp>
    </p:spTree>
    <p:extLst>
      <p:ext uri="{BB962C8B-B14F-4D97-AF65-F5344CB8AC3E}">
        <p14:creationId xmlns:p14="http://schemas.microsoft.com/office/powerpoint/2010/main" val="37672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972800" cy="490614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Promoting engagement with interventions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Highlight benefits for everyone, do not single out groups (Study 1)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Avoid external motivators when promoting interventions (Study 2)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Even those with internal motives may reduce engagement </a:t>
            </a:r>
            <a:r>
              <a:rPr lang="en-GB" sz="2000" dirty="0">
                <a:solidFill>
                  <a:schemeClr val="tx1"/>
                </a:solidFill>
              </a:rPr>
              <a:t>(Devine et al., 2002)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Internal motivators promote spontaneity of actions </a:t>
            </a:r>
            <a:r>
              <a:rPr lang="en-GB" sz="2000" dirty="0">
                <a:solidFill>
                  <a:schemeClr val="tx1"/>
                </a:solidFill>
              </a:rPr>
              <a:t>(Ryan &amp; Deci, 2017)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External motivators may not generalize if reward removed </a:t>
            </a:r>
            <a:r>
              <a:rPr lang="en-GB" sz="2000" dirty="0">
                <a:solidFill>
                  <a:schemeClr val="tx1"/>
                </a:solidFill>
              </a:rPr>
              <a:t>(Ryan &amp; Deci, 2017)</a:t>
            </a:r>
          </a:p>
          <a:p>
            <a:pPr lvl="2"/>
            <a:endParaRPr lang="en-GB" sz="20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Women seem to support interventions regardless of…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Meritocracy versus affirmative action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External versus internal motivators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nl-NL" sz="4000" dirty="0"/>
              <a:t>Thank you!</a:t>
            </a:r>
            <a:endParaRPr lang="en-GB" sz="400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9ED9540-68FA-91F4-5432-9C8A3819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7339293C-4F5B-6017-0266-B8220730C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628800"/>
            <a:ext cx="5338401" cy="4527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0F7567-3968-3BD8-CBAB-03B5CAF0857B}"/>
              </a:ext>
            </a:extLst>
          </p:cNvPr>
          <p:cNvSpPr txBox="1"/>
          <p:nvPr/>
        </p:nvSpPr>
        <p:spPr>
          <a:xfrm>
            <a:off x="6096000" y="1916832"/>
            <a:ext cx="53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arial" panose="020B0604020202020204" pitchFamily="34" charset="0"/>
              </a:rPr>
              <a:t>Queen’s University Belfast</a:t>
            </a:r>
            <a:endParaRPr lang="en-GB" b="1" i="0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 Ioana M Latu</a:t>
            </a:r>
          </a:p>
          <a:p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Professor Rhiannon N Turner</a:t>
            </a:r>
            <a:endParaRPr lang="en-GB" b="1" i="0" baseline="30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Professor Teresa McCormack</a:t>
            </a:r>
          </a:p>
          <a:p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Professor</a:t>
            </a:r>
            <a:r>
              <a:rPr lang="en-GB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Karen Rafferty</a:t>
            </a:r>
            <a:endParaRPr lang="en-GB" b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b="1" i="0" baseline="30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b="1" i="0" baseline="30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b="1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National College of Ireland</a:t>
            </a:r>
          </a:p>
          <a:p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 Lynn Farrell</a:t>
            </a:r>
            <a:endParaRPr lang="en-GB" b="1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b="1" i="0" baseline="300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26FB44-F80C-4506-ADB4-051D0CA9B0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616" t="37958"/>
          <a:stretch/>
        </p:blipFill>
        <p:spPr>
          <a:xfrm>
            <a:off x="6139394" y="4519052"/>
            <a:ext cx="2476886" cy="974490"/>
          </a:xfrm>
          <a:prstGeom prst="rect">
            <a:avLst/>
          </a:prstGeom>
        </p:spPr>
      </p:pic>
      <p:pic>
        <p:nvPicPr>
          <p:cNvPr id="1026" name="Picture 2" descr="Engineering and Physical Sciences Research Council">
            <a:extLst>
              <a:ext uri="{FF2B5EF4-FFF2-40B4-BE49-F238E27FC236}">
                <a16:creationId xmlns:a16="http://schemas.microsoft.com/office/drawing/2014/main" id="{0287376C-8E98-D950-BA28-3F664B9A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478" y="4502155"/>
            <a:ext cx="2160665" cy="17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Roadblocks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972800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Equality initiatives often met with negative attitudes</a:t>
            </a:r>
          </a:p>
          <a:p>
            <a:r>
              <a:rPr lang="en-GB" dirty="0">
                <a:solidFill>
                  <a:schemeClr val="tx1"/>
                </a:solidFill>
              </a:rPr>
              <a:t>Most prominent among men who make up majority of 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C738F-BD89-05D1-DCBE-4404DBEBE31E}"/>
              </a:ext>
            </a:extLst>
          </p:cNvPr>
          <p:cNvSpPr txBox="1"/>
          <p:nvPr/>
        </p:nvSpPr>
        <p:spPr>
          <a:xfrm>
            <a:off x="-21340" y="6515206"/>
            <a:ext cx="597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</a:t>
            </a:r>
            <a:r>
              <a:rPr lang="en-GB" dirty="0" err="1"/>
              <a:t>Ovseiko</a:t>
            </a:r>
            <a:r>
              <a:rPr lang="en-GB" dirty="0"/>
              <a:t> et al. 2017)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C0FC11-EC3D-F37B-1A78-BA935D79E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10" y="2809788"/>
            <a:ext cx="6849431" cy="1238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8551CE-87FC-D8FA-D2DC-0B610C798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412" y="3776556"/>
            <a:ext cx="6782747" cy="1190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F20DA8-6D40-77B3-11BA-649CB8750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62" y="5029217"/>
            <a:ext cx="6811326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Meritocracy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972800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Advancement and employability equal across individuals</a:t>
            </a:r>
          </a:p>
          <a:p>
            <a:r>
              <a:rPr lang="en-GB" dirty="0">
                <a:solidFill>
                  <a:schemeClr val="tx1"/>
                </a:solidFill>
              </a:rPr>
              <a:t>Assumes no systemic barriers which advantage certain groups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Undermines support for equality interventions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Success is based on personal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C738F-BD89-05D1-DCBE-4404DBEBE31E}"/>
              </a:ext>
            </a:extLst>
          </p:cNvPr>
          <p:cNvSpPr txBox="1"/>
          <p:nvPr/>
        </p:nvSpPr>
        <p:spPr>
          <a:xfrm>
            <a:off x="-21340" y="6515206"/>
            <a:ext cx="597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(Bird &amp; </a:t>
            </a:r>
            <a:r>
              <a:rPr lang="en-GB" dirty="0" err="1"/>
              <a:t>Rhoton</a:t>
            </a:r>
            <a:r>
              <a:rPr lang="en-GB" dirty="0"/>
              <a:t>, 2021; Seron et al., 2018)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D694EF-32D9-A9F1-82ED-971F295ED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5" y="4059744"/>
            <a:ext cx="8352927" cy="13586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B71996-AB51-1CD0-9303-DF219A7A1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050" y="5181835"/>
            <a:ext cx="7438591" cy="11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Meritocracy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8" y="1547195"/>
            <a:ext cx="11138257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Greater belonging in STEM = higher meritocracy beliefs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C738F-BD89-05D1-DCBE-4404DBEBE31E}"/>
              </a:ext>
            </a:extLst>
          </p:cNvPr>
          <p:cNvSpPr txBox="1"/>
          <p:nvPr/>
        </p:nvSpPr>
        <p:spPr>
          <a:xfrm>
            <a:off x="-21340" y="6515206"/>
            <a:ext cx="597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(Fernandez et al., 2024)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B35F77-C3E0-A955-EA36-B99D36EC8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2319056"/>
            <a:ext cx="5051479" cy="43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Study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972800" cy="4906141"/>
          </a:xfrm>
        </p:spPr>
        <p:txBody>
          <a:bodyPr/>
          <a:lstStyle/>
          <a:p>
            <a:r>
              <a:rPr lang="en-GB" i="1" dirty="0">
                <a:solidFill>
                  <a:schemeClr val="tx1"/>
                </a:solidFill>
              </a:rPr>
              <a:t>N</a:t>
            </a:r>
            <a:r>
              <a:rPr lang="en-GB" dirty="0">
                <a:solidFill>
                  <a:schemeClr val="tx1"/>
                </a:solidFill>
              </a:rPr>
              <a:t> = 138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45.7% men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90.6% White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42% staff (lecturer, professor)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35% postgraduate students (PhD)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23% postdocs and research support staff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Recruited from 3 UK universities</a:t>
            </a:r>
          </a:p>
          <a:p>
            <a:pPr lvl="1"/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C738F-BD89-05D1-DCBE-4404DBEBE31E}"/>
              </a:ext>
            </a:extLst>
          </p:cNvPr>
          <p:cNvSpPr txBox="1"/>
          <p:nvPr/>
        </p:nvSpPr>
        <p:spPr>
          <a:xfrm>
            <a:off x="-21340" y="6515206"/>
            <a:ext cx="597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(Farrell, Petzel et al., 2021)</a:t>
            </a:r>
          </a:p>
        </p:txBody>
      </p:sp>
    </p:spTree>
    <p:extLst>
      <p:ext uri="{BB962C8B-B14F-4D97-AF65-F5344CB8AC3E}">
        <p14:creationId xmlns:p14="http://schemas.microsoft.com/office/powerpoint/2010/main" val="1676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Study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9" y="1547195"/>
            <a:ext cx="10972800" cy="490614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Randomly assigned to view email from “anonymous” university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New equality initiative being introduced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Manipulated to emphasize:</a:t>
            </a:r>
          </a:p>
          <a:p>
            <a:pPr lvl="2"/>
            <a:r>
              <a:rPr lang="en-GB" sz="2800" dirty="0">
                <a:solidFill>
                  <a:schemeClr val="tx1"/>
                </a:solidFill>
              </a:rPr>
              <a:t>Meritocracy (benefits men &amp; women)</a:t>
            </a:r>
          </a:p>
          <a:p>
            <a:pPr lvl="2"/>
            <a:r>
              <a:rPr lang="en-GB" sz="2800" dirty="0">
                <a:solidFill>
                  <a:schemeClr val="tx1"/>
                </a:solidFill>
              </a:rPr>
              <a:t>Affirmative action (benefits women)</a:t>
            </a:r>
          </a:p>
          <a:p>
            <a:r>
              <a:rPr lang="en-GB" dirty="0">
                <a:solidFill>
                  <a:schemeClr val="tx1"/>
                </a:solidFill>
              </a:rPr>
              <a:t>Also measured: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Support for intervention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Internal motivations (more later…)</a:t>
            </a:r>
          </a:p>
          <a:p>
            <a:pPr lvl="1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EC738F-BD89-05D1-DCBE-4404DBEBE31E}"/>
              </a:ext>
            </a:extLst>
          </p:cNvPr>
          <p:cNvSpPr txBox="1"/>
          <p:nvPr/>
        </p:nvSpPr>
        <p:spPr>
          <a:xfrm>
            <a:off x="-21340" y="6515206"/>
            <a:ext cx="597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(Farrell, Petzel et al., 2021)</a:t>
            </a:r>
          </a:p>
        </p:txBody>
      </p:sp>
    </p:spTree>
    <p:extLst>
      <p:ext uri="{BB962C8B-B14F-4D97-AF65-F5344CB8AC3E}">
        <p14:creationId xmlns:p14="http://schemas.microsoft.com/office/powerpoint/2010/main" val="387112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703FE0-FCC0-3A7F-A700-E1F77DBC2E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8" b="7072"/>
          <a:stretch/>
        </p:blipFill>
        <p:spPr bwMode="auto">
          <a:xfrm>
            <a:off x="-1" y="1196752"/>
            <a:ext cx="4334839" cy="56612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Study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7D1F28-2466-3A3D-CBA4-FB0BF43B6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624" y="1964638"/>
            <a:ext cx="7020905" cy="1638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36D34F-054B-D69C-1A15-E6AF31BBC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624" y="4520896"/>
            <a:ext cx="7306695" cy="22005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7B1B66-6E44-BC4B-9466-2211053CFBA1}"/>
              </a:ext>
            </a:extLst>
          </p:cNvPr>
          <p:cNvSpPr txBox="1"/>
          <p:nvPr/>
        </p:nvSpPr>
        <p:spPr>
          <a:xfrm>
            <a:off x="4407893" y="1441418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Meritocracy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50F3CF-7811-176E-9910-9263FAC60E09}"/>
              </a:ext>
            </a:extLst>
          </p:cNvPr>
          <p:cNvSpPr txBox="1"/>
          <p:nvPr/>
        </p:nvSpPr>
        <p:spPr>
          <a:xfrm>
            <a:off x="4407893" y="3997676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 action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FA3C0C-FD89-BA6D-FE63-C028B4A21A1D}"/>
              </a:ext>
            </a:extLst>
          </p:cNvPr>
          <p:cNvSpPr/>
          <p:nvPr/>
        </p:nvSpPr>
        <p:spPr>
          <a:xfrm>
            <a:off x="4435624" y="2266454"/>
            <a:ext cx="5548808" cy="289164"/>
          </a:xfrm>
          <a:prstGeom prst="rect">
            <a:avLst/>
          </a:prstGeom>
          <a:solidFill>
            <a:schemeClr val="accent5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C8D13A-19EE-ADA6-C3C7-A8AC1F09B102}"/>
              </a:ext>
            </a:extLst>
          </p:cNvPr>
          <p:cNvSpPr/>
          <p:nvPr/>
        </p:nvSpPr>
        <p:spPr>
          <a:xfrm>
            <a:off x="8967915" y="2996952"/>
            <a:ext cx="2488614" cy="289164"/>
          </a:xfrm>
          <a:prstGeom prst="rect">
            <a:avLst/>
          </a:prstGeom>
          <a:solidFill>
            <a:schemeClr val="accent5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D8E2BF-8B83-2465-DFD2-F2250B8AD5D3}"/>
              </a:ext>
            </a:extLst>
          </p:cNvPr>
          <p:cNvSpPr/>
          <p:nvPr/>
        </p:nvSpPr>
        <p:spPr>
          <a:xfrm>
            <a:off x="4435624" y="5085184"/>
            <a:ext cx="4937224" cy="289164"/>
          </a:xfrm>
          <a:prstGeom prst="rect">
            <a:avLst/>
          </a:prstGeom>
          <a:solidFill>
            <a:schemeClr val="accent5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221901-FBE2-11B2-863A-BFC8EEFE1169}"/>
              </a:ext>
            </a:extLst>
          </p:cNvPr>
          <p:cNvSpPr/>
          <p:nvPr/>
        </p:nvSpPr>
        <p:spPr>
          <a:xfrm>
            <a:off x="6600056" y="6147495"/>
            <a:ext cx="3948153" cy="289164"/>
          </a:xfrm>
          <a:prstGeom prst="rect">
            <a:avLst/>
          </a:prstGeom>
          <a:solidFill>
            <a:schemeClr val="accent5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4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288365"/>
            <a:ext cx="10972800" cy="562074"/>
          </a:xfrm>
        </p:spPr>
        <p:txBody>
          <a:bodyPr>
            <a:noAutofit/>
          </a:bodyPr>
          <a:lstStyle/>
          <a:p>
            <a:r>
              <a:rPr lang="en-GB" sz="4000" dirty="0"/>
              <a:t>Study 1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1C4362E-1891-4F6A-88A1-3675C6E8BE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985825"/>
              </p:ext>
            </p:extLst>
          </p:nvPr>
        </p:nvGraphicFramePr>
        <p:xfrm>
          <a:off x="1847528" y="1772816"/>
          <a:ext cx="849694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864241-3828-A75A-B91D-1F3AA8B8E62D}"/>
              </a:ext>
            </a:extLst>
          </p:cNvPr>
          <p:cNvSpPr txBox="1"/>
          <p:nvPr/>
        </p:nvSpPr>
        <p:spPr>
          <a:xfrm>
            <a:off x="2783632" y="5836622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i="1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F</a:t>
            </a:r>
            <a:r>
              <a:rPr lang="en-GB" sz="1800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(1,134) = 5.88, </a:t>
            </a:r>
            <a:r>
              <a:rPr lang="en-GB" sz="1800" i="1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p </a:t>
            </a:r>
            <a:r>
              <a:rPr lang="en-GB" sz="1800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= .017, </a:t>
            </a:r>
            <a:r>
              <a:rPr lang="en-GB" sz="1800" i="1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η</a:t>
            </a:r>
            <a:r>
              <a:rPr lang="en-GB" sz="1800" kern="0" baseline="3000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2</a:t>
            </a:r>
            <a:r>
              <a:rPr lang="en-GB" sz="1800" kern="0" dirty="0">
                <a:solidFill>
                  <a:srgbClr val="01020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= .042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8252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253369D04DE4086C9895F5DF36E6E" ma:contentTypeVersion="6" ma:contentTypeDescription="Create a new document." ma:contentTypeScope="" ma:versionID="8c62dd90e7e8d061c71a5de819d20a73">
  <xsd:schema xmlns:xsd="http://www.w3.org/2001/XMLSchema" xmlns:xs="http://www.w3.org/2001/XMLSchema" xmlns:p="http://schemas.microsoft.com/office/2006/metadata/properties" xmlns:ns3="0955c52f-af34-4beb-bf69-f19cbcc9ed1a" xmlns:ns4="4c1eba96-bbd9-4b81-80e6-ca0e0e80cef7" targetNamespace="http://schemas.microsoft.com/office/2006/metadata/properties" ma:root="true" ma:fieldsID="a17f88ab809d8ab55d4b89f89a6397df" ns3:_="" ns4:_="">
    <xsd:import namespace="0955c52f-af34-4beb-bf69-f19cbcc9ed1a"/>
    <xsd:import namespace="4c1eba96-bbd9-4b81-80e6-ca0e0e80cef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5c52f-af34-4beb-bf69-f19cbcc9ed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eba96-bbd9-4b81-80e6-ca0e0e80ce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1eba96-bbd9-4b81-80e6-ca0e0e80cef7" xsi:nil="true"/>
  </documentManagement>
</p:properties>
</file>

<file path=customXml/itemProps1.xml><?xml version="1.0" encoding="utf-8"?>
<ds:datastoreItem xmlns:ds="http://schemas.openxmlformats.org/officeDocument/2006/customXml" ds:itemID="{9A4183C6-48BD-42D8-A2F6-36180C983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55c52f-af34-4beb-bf69-f19cbcc9ed1a"/>
    <ds:schemaRef ds:uri="4c1eba96-bbd9-4b81-80e6-ca0e0e80ce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F5744F-FB08-46A4-A2A0-3CF39A1D5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892BAF-FBD7-4504-A228-CD88AD04D66C}">
  <ds:schemaRefs>
    <ds:schemaRef ds:uri="0955c52f-af34-4beb-bf69-f19cbcc9ed1a"/>
    <ds:schemaRef ds:uri="4c1eba96-bbd9-4b81-80e6-ca0e0e80cef7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781</Words>
  <Application>Microsoft Office PowerPoint</Application>
  <PresentationFormat>Widescreen</PresentationFormat>
  <Paragraphs>186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</vt:lpstr>
      <vt:lpstr>Calibri</vt:lpstr>
      <vt:lpstr>Times New Roman</vt:lpstr>
      <vt:lpstr>Custom Design</vt:lpstr>
      <vt:lpstr>1_Office Theme</vt:lpstr>
      <vt:lpstr>1_Custom Design</vt:lpstr>
      <vt:lpstr>It's not what you say, it's how you say it:  How promoting meritocracy and internal motivations promote support for gender equality initiatives among STEM academics</vt:lpstr>
      <vt:lpstr>Roadblocks</vt:lpstr>
      <vt:lpstr>Roadblocks</vt:lpstr>
      <vt:lpstr>Meritocracy</vt:lpstr>
      <vt:lpstr>Meritocracy</vt:lpstr>
      <vt:lpstr>Study 1</vt:lpstr>
      <vt:lpstr>Study 1</vt:lpstr>
      <vt:lpstr>Study 1</vt:lpstr>
      <vt:lpstr>Study 1</vt:lpstr>
      <vt:lpstr>Study 1</vt:lpstr>
      <vt:lpstr>Roadblocks</vt:lpstr>
      <vt:lpstr>Self-determination theory</vt:lpstr>
      <vt:lpstr>Self-determination theory</vt:lpstr>
      <vt:lpstr>Study 1</vt:lpstr>
      <vt:lpstr>Study 2</vt:lpstr>
      <vt:lpstr>Study 2</vt:lpstr>
      <vt:lpstr>Study 2</vt:lpstr>
      <vt:lpstr>Study 2</vt:lpstr>
      <vt:lpstr>Study 2</vt:lpstr>
      <vt:lpstr>Study 2</vt:lpstr>
      <vt:lpstr>Study 2</vt:lpstr>
      <vt:lpstr>Discussion</vt:lpstr>
      <vt:lpstr>Thank you!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Pickard</dc:creator>
  <cp:lastModifiedBy>Zachary Petzel</cp:lastModifiedBy>
  <cp:revision>327</cp:revision>
  <cp:lastPrinted>2014-02-06T10:14:02Z</cp:lastPrinted>
  <dcterms:created xsi:type="dcterms:W3CDTF">2014-02-06T08:38:00Z</dcterms:created>
  <dcterms:modified xsi:type="dcterms:W3CDTF">2024-07-15T09:11:11Z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0x010100FCB253369D04DE4086C9895F5DF36E6E</vt:lpwstr>
  </property>
  <property fmtid="{D5CDD505-2E9C-101B-9397-08002B2CF9AE}" pid="3" name="Order">
    <vt:r8>19700</vt:r8>
  </property>
</Properties>
</file>